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84" r:id="rId2"/>
    <p:sldId id="308" r:id="rId3"/>
    <p:sldId id="287" r:id="rId4"/>
    <p:sldId id="305" r:id="rId5"/>
    <p:sldId id="297" r:id="rId6"/>
    <p:sldId id="294" r:id="rId7"/>
    <p:sldId id="302" r:id="rId8"/>
    <p:sldId id="295" r:id="rId9"/>
    <p:sldId id="309" r:id="rId10"/>
    <p:sldId id="300" r:id="rId11"/>
    <p:sldId id="307" r:id="rId12"/>
    <p:sldId id="298" r:id="rId13"/>
    <p:sldId id="286" r:id="rId14"/>
  </p:sldIdLst>
  <p:sldSz cx="9144000" cy="6858000" type="screen4x3"/>
  <p:notesSz cx="6858000" cy="9144000"/>
  <p:embeddedFontLst>
    <p:embeddedFont>
      <p:font typeface="나눔명조" panose="02020603020101020101" pitchFamily="18" charset="-127"/>
      <p:regular r:id="rId16"/>
      <p:bold r:id="rId17"/>
    </p:embeddedFont>
    <p:embeddedFont>
      <p:font typeface="나눔스퀘어라운드 ExtraBold" panose="020B0600000101010101" pitchFamily="50" charset="-127"/>
      <p:bold r:id="rId18"/>
    </p:embeddedFont>
    <p:embeddedFont>
      <p:font typeface="나눔손글씨 펜" panose="03040600000000000000" pitchFamily="66" charset="-127"/>
      <p:regular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나눔스퀘어라운드 Bold" panose="020B0600000101010101" pitchFamily="50" charset="-127"/>
      <p:bold r:id="rId24"/>
    </p:embeddedFont>
    <p:embeddedFont>
      <p:font typeface="나눔고딕" panose="020D0604000000000000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40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425"/>
    <a:srgbClr val="FFCB05"/>
    <a:srgbClr val="FDDF73"/>
    <a:srgbClr val="FCC60A"/>
    <a:srgbClr val="262626"/>
    <a:srgbClr val="0000FF"/>
    <a:srgbClr val="FEEAA0"/>
    <a:srgbClr val="FEF3CA"/>
    <a:srgbClr val="FFFF00"/>
    <a:srgbClr val="F9B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69212" autoAdjust="0"/>
  </p:normalViewPr>
  <p:slideViewPr>
    <p:cSldViewPr>
      <p:cViewPr>
        <p:scale>
          <a:sx n="66" d="100"/>
          <a:sy n="66" d="100"/>
        </p:scale>
        <p:origin x="-1792" y="-128"/>
      </p:cViewPr>
      <p:guideLst>
        <p:guide orient="horz" pos="2840"/>
        <p:guide orient="horz" pos="482"/>
        <p:guide pos="3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31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70C5-E39E-4D4A-8B97-122E944BE205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562BB-DACB-4090-9EB0-C718CC4DFD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6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운행기록자료</a:t>
            </a:r>
            <a:r>
              <a:rPr lang="ko-KR" altLang="en-US" baseline="0" dirty="0" smtClean="0"/>
              <a:t> 분석을 통한 어린이 보호구역 안전환경 개선에 대해 발표하게 된 </a:t>
            </a:r>
            <a:r>
              <a:rPr lang="en-US" altLang="ko-KR" baseline="0" dirty="0" err="1" smtClean="0"/>
              <a:t>KinderJoy</a:t>
            </a:r>
            <a:r>
              <a:rPr lang="ko-KR" altLang="en-US" baseline="0" dirty="0" smtClean="0"/>
              <a:t>팀 </a:t>
            </a:r>
            <a:r>
              <a:rPr lang="ko-KR" altLang="en-US" baseline="0" dirty="0" err="1" smtClean="0"/>
              <a:t>김창민입니다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보고 계신 표는 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구간 중 몇 개 구간의 샘플 분석자료입니다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구역의 경우는 시속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구간에서는 분산과 표준편차가 안정적이다가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구간에서 급등하는 것을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보실수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맨 아래의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118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구역은 시속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구간과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구간 모두 분산과 편차가 평균치보다 월등히 높은 결과가 나왔습니다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속도변화지점의 분산과 표준편차가 비정상적인 움직임을 보이는 사고발생 위험 지역을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추출할 수 있는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26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시속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변화되는 강원도 전체 구간에 대한 표준편차를 </a:t>
            </a:r>
            <a:r>
              <a:rPr lang="ko-KR" altLang="en-US" baseline="0" dirty="0" smtClean="0"/>
              <a:t>한눈에 볼 수 있으며 </a:t>
            </a:r>
            <a:endParaRPr lang="en-US" altLang="ko-KR" baseline="0" dirty="0" smtClean="0"/>
          </a:p>
          <a:p>
            <a:r>
              <a:rPr lang="ko-KR" altLang="en-US" baseline="0" dirty="0" smtClean="0"/>
              <a:t>표준편차가 큰 지역을 중점적으로 차량의 </a:t>
            </a:r>
            <a:r>
              <a:rPr lang="ko-KR" altLang="en-US" baseline="0" dirty="0" err="1" smtClean="0"/>
              <a:t>속도변화를</a:t>
            </a:r>
            <a:r>
              <a:rPr lang="ko-KR" altLang="en-US" baseline="0" dirty="0" smtClean="0"/>
              <a:t> 중점적으로 관리할 수 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785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차량간 속도표준편차가 큰 구간을 선정하여 속도완충구역을 지정할 것을 제안합니다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완충구역을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통하여 운전자가 안정적으로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속도제어를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있게 하고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스쿨존의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존재를 미리 인지하게 함으로써 평균속도 감속에도 도움이 될 것으로 판단됩니다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속도를 저감시킬 수 있는 여러 장치들과 더불어 적절한 구간에 속도완충구역까지 설치하여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스쿨존을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사고청정지역으로 만드는 것이 우리의 목적입니다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어린이 보호구역 내의 모든 교통사고를 막을 수는 없겠지만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속도완충구역의 지정을 통해 단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건의 사고만이라도 예방할 수 있다면 본 연구의 의미는 충분할 것으로 기대합니다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51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8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정부는 어린이 교통사고예방을 위해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스쿨존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개선사업 등의 여러가지 노력을 해왔습니다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교통사고 발생건수가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크게 감소하였지만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년은 약간 증가하는 것을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많은 문헌을 검토해본 결과 </a:t>
            </a:r>
            <a:r>
              <a:rPr lang="ko-KR" altLang="en-US" dirty="0" err="1" smtClean="0"/>
              <a:t>스쿨존에서</a:t>
            </a:r>
            <a:r>
              <a:rPr lang="ko-KR" altLang="en-US" dirty="0" smtClean="0"/>
              <a:t> 차량의 속도는 교통 사고의 가장 중요한 원인이었고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대부분의 연구가 시설물 설치 등을 통한 차량속도 감속에 대한 것이었습니다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7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그중 우리는 차량의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속도편차가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클수록 사고발생률이 증가한다는 연구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결과에 주목하게 되었습니다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교통사고의 위험도는 평균 속도보다 차량간의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속도편차에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많은 영향 받는다는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속도편차에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의한 위험은 결국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차대차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사고와 연결됩니다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보시는바와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차대차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사고발생비율 추이가 최근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점차 증가함을 보이고있고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보신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스쿨존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 교통사고 발생량 그래프와 비슷한 양상을 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어린이보호구역내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차량속도를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줄이는 것도 중요하지만 어떻게 안전하게 속도를 줄이느냐가 무엇보다 중요하며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사람과 차량 모두의 안전을 지킬 수 있다는 전제로 이번 분석을 수행하게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103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간략하게 프로세스를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설명드리자면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도로의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노드링크를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기준으로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제한속도의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변속구간을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선별하였고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구간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DTG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취득하였습니다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추출된 자료를 활용하여 분산 및 표준편차에 대한 분석을 하였습니다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분석방법에대해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1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활용한 기초자료로는 도로의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노드링크와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DTG,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행정구역 자료 및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구글영상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어린이 인구 대비 교통사고 건수를 확인해보니 제주도와 강원도 지역의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사고비율이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높았으며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공간적범위가 상대적으로 넓은 강원도를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연구범위로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선정하였습니다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4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링크 데이터를 열어 강원도 지역을 선택하고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도로링크에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제한속도별로 링크를 분류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시속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30km/h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제한속도가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변경되는 지점에 양방향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50m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범위의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그리드를 설정하였습니다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과정에서 링크데이터가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도형적으로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불완전한 곳을 정제하였고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정확도를 위해 교차로와 같이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신호대기가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부분의 그리드는 제거하였습니다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24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초단위로 기록된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DTG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가볍게 하기 위해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초단위로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5Km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이하인 경우에는 삭제함으로써 분석에 필요한 데이터로 정제하였습니다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설정한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50m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그리드로 필요한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DTG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데이터만 공간적으로 추출하였습니다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5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이렇게 추출된 </a:t>
            </a:r>
            <a:r>
              <a:rPr lang="en-US" altLang="ko-KR" dirty="0" smtClean="0"/>
              <a:t>DTG</a:t>
            </a:r>
            <a:r>
              <a:rPr lang="ko-KR" altLang="en-US" dirty="0" smtClean="0"/>
              <a:t>자료와 속도제한구역의 변화 지점데이터를 </a:t>
            </a:r>
            <a:r>
              <a:rPr lang="ko-KR" altLang="en-US" dirty="0" err="1" smtClean="0"/>
              <a:t>파이썬을</a:t>
            </a:r>
            <a:r>
              <a:rPr lang="ko-KR" altLang="en-US" baseline="0" dirty="0" smtClean="0"/>
              <a:t> 통해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차량의 </a:t>
            </a:r>
            <a:r>
              <a:rPr lang="ko-KR" altLang="en-US" dirty="0" err="1" smtClean="0"/>
              <a:t>속도변화와</a:t>
            </a:r>
            <a:r>
              <a:rPr lang="ko-KR" altLang="en-US" dirty="0" smtClean="0"/>
              <a:t> 표준편차를 추출해낸 결과입니다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변화량이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눈에 띄게 두드러지는 부분은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구글영상을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활용하여 확인 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정제작업을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추가로 하여 데이터의 정확도를 높였습니다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23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81191" y="332656"/>
            <a:ext cx="739281" cy="288032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6660232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81191" y="332656"/>
            <a:ext cx="739281" cy="288032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6660232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67544" y="286072"/>
            <a:ext cx="8229600" cy="1143000"/>
          </a:xfrm>
        </p:spPr>
        <p:txBody>
          <a:bodyPr>
            <a:normAutofit/>
          </a:bodyPr>
          <a:lstStyle>
            <a:lvl1pPr algn="l">
              <a:defRPr sz="4000" spc="-15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7380312" y="6597932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12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6345352"/>
            <a:ext cx="646799" cy="25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12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7772400" cy="893961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2" name="내용 개체 틀 3"/>
          <p:cNvSpPr>
            <a:spLocks noGrp="1"/>
          </p:cNvSpPr>
          <p:nvPr>
            <p:ph sz="half" idx="2"/>
          </p:nvPr>
        </p:nvSpPr>
        <p:spPr>
          <a:xfrm>
            <a:off x="2476028" y="1493936"/>
            <a:ext cx="4040188" cy="3951288"/>
          </a:xfrm>
        </p:spPr>
        <p:txBody>
          <a:bodyPr>
            <a:normAutofit/>
          </a:bodyPr>
          <a:lstStyle>
            <a:lvl1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buFont typeface="Wingdings" pitchFamily="2" charset="2"/>
              <a:buChar char="§"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3pPr>
            <a:lvl4pPr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4pPr>
            <a:lvl5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75F0-4FDF-431C-B6B2-41F992E67A7C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75F0-4FDF-431C-B6B2-41F992E67A7C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C75F0-4FDF-431C-B6B2-41F992E67A7C}" type="datetimeFigureOut">
              <a:rPr lang="ko-KR" altLang="en-US" smtClean="0"/>
              <a:pPr/>
              <a:t>2018-06-08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2" r:id="rId4"/>
    <p:sldLayoutId id="2147483663" r:id="rId5"/>
    <p:sldLayoutId id="2147483649" r:id="rId6"/>
    <p:sldLayoutId id="2147483650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6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6"/>
            <a:ext cx="7560840" cy="4779959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414586" y="6191311"/>
            <a:ext cx="1296144" cy="367940"/>
          </a:xfrm>
        </p:spPr>
        <p:txBody>
          <a:bodyPr>
            <a:normAutofit/>
          </a:bodyPr>
          <a:lstStyle/>
          <a:p>
            <a:pPr algn="l"/>
            <a:r>
              <a:rPr lang="en-US" altLang="ko-KR" sz="1500" b="1" spc="-3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KinderJoy</a:t>
            </a:r>
            <a:r>
              <a:rPr lang="ko-KR" altLang="en-US" sz="1500" b="1" spc="-3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</a:t>
            </a:r>
            <a:endParaRPr lang="en-US" altLang="ko-KR" sz="15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3568" y="573779"/>
            <a:ext cx="7560840" cy="1631085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30000"/>
              </a:lnSpc>
            </a:pPr>
            <a:r>
              <a:rPr lang="ko-KR" altLang="en-US" sz="36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운행기록자료</a:t>
            </a:r>
            <a:r>
              <a:rPr lang="en-US" altLang="ko-KR" sz="36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(DTG) </a:t>
            </a:r>
            <a:r>
              <a:rPr lang="ko-KR" altLang="en-US" sz="36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분석을 통한</a:t>
            </a:r>
            <a:r>
              <a:rPr lang="en-US" altLang="ko-KR" sz="40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40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47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보호구역 안전환경 개선</a:t>
            </a:r>
            <a:endParaRPr lang="ko-KR" altLang="en-US" sz="47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7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2578" r="1899" b="2909"/>
          <a:stretch/>
        </p:blipFill>
        <p:spPr bwMode="auto">
          <a:xfrm>
            <a:off x="1928784" y="2276872"/>
            <a:ext cx="6891688" cy="431211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60593" r="82007" b="23423"/>
          <a:stretch/>
        </p:blipFill>
        <p:spPr bwMode="auto">
          <a:xfrm>
            <a:off x="1958280" y="5682636"/>
            <a:ext cx="1287513" cy="89350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3" t="76154" r="67206" b="5236"/>
          <a:stretch/>
        </p:blipFill>
        <p:spPr bwMode="auto">
          <a:xfrm>
            <a:off x="3275856" y="5710162"/>
            <a:ext cx="615292" cy="84909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3" t="76155" r="67206" b="9516"/>
          <a:stretch/>
        </p:blipFill>
        <p:spPr bwMode="auto">
          <a:xfrm rot="10800000">
            <a:off x="2968210" y="5915372"/>
            <a:ext cx="615292" cy="6537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5" t="30064" r="42292" b="66752"/>
          <a:stretch/>
        </p:blipFill>
        <p:spPr bwMode="auto">
          <a:xfrm>
            <a:off x="5610716" y="3345087"/>
            <a:ext cx="266700" cy="14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5" t="30064" r="42292" b="66752"/>
          <a:stretch/>
        </p:blipFill>
        <p:spPr bwMode="auto">
          <a:xfrm rot="3576522">
            <a:off x="5741559" y="3432624"/>
            <a:ext cx="266700" cy="14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LX\Desktop\-kids-ic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" y="5386939"/>
            <a:ext cx="1377446" cy="8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60593" r="82007" b="23423"/>
          <a:stretch/>
        </p:blipFill>
        <p:spPr bwMode="auto">
          <a:xfrm>
            <a:off x="2015901" y="5235885"/>
            <a:ext cx="1287513" cy="89350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LX\Desktop\네이버+한글한글+아름답게+한글문서서식\어린이보호구역 이미지\ZkIFnjm0wd3ci2RT6eoGqz8V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3" t="76155" r="67206" b="9516"/>
          <a:stretch/>
        </p:blipFill>
        <p:spPr bwMode="auto">
          <a:xfrm rot="10800000">
            <a:off x="3059832" y="5475635"/>
            <a:ext cx="615292" cy="6537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6411" y="2315603"/>
            <a:ext cx="6989147" cy="44366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524328" y="6613264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3B20F-9F02-4B2C-A9E2-439A6D4235F2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4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pic>
        <p:nvPicPr>
          <p:cNvPr id="4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514446"/>
              </p:ext>
            </p:extLst>
          </p:nvPr>
        </p:nvGraphicFramePr>
        <p:xfrm>
          <a:off x="515628" y="1484785"/>
          <a:ext cx="8136903" cy="5127543"/>
        </p:xfrm>
        <a:graphic>
          <a:graphicData uri="http://schemas.openxmlformats.org/drawingml/2006/table">
            <a:tbl>
              <a:tblPr/>
              <a:tblGrid>
                <a:gridCol w="1850074">
                  <a:extLst>
                    <a:ext uri="{9D8B030D-6E8A-4147-A177-3AD203B41FA5}">
                      <a16:colId xmlns:a16="http://schemas.microsoft.com/office/drawing/2014/main" xmlns="" val="182938005"/>
                    </a:ext>
                  </a:extLst>
                </a:gridCol>
                <a:gridCol w="1417760">
                  <a:extLst>
                    <a:ext uri="{9D8B030D-6E8A-4147-A177-3AD203B41FA5}">
                      <a16:colId xmlns:a16="http://schemas.microsoft.com/office/drawing/2014/main" xmlns="" val="2577325043"/>
                    </a:ext>
                  </a:extLst>
                </a:gridCol>
                <a:gridCol w="1299408">
                  <a:extLst>
                    <a:ext uri="{9D8B030D-6E8A-4147-A177-3AD203B41FA5}">
                      <a16:colId xmlns:a16="http://schemas.microsoft.com/office/drawing/2014/main" xmlns="" val="393997448"/>
                    </a:ext>
                  </a:extLst>
                </a:gridCol>
                <a:gridCol w="846883">
                  <a:extLst>
                    <a:ext uri="{9D8B030D-6E8A-4147-A177-3AD203B41FA5}">
                      <a16:colId xmlns:a16="http://schemas.microsoft.com/office/drawing/2014/main" xmlns="" val="3204350610"/>
                    </a:ext>
                  </a:extLst>
                </a:gridCol>
                <a:gridCol w="1361389">
                  <a:extLst>
                    <a:ext uri="{9D8B030D-6E8A-4147-A177-3AD203B41FA5}">
                      <a16:colId xmlns:a16="http://schemas.microsoft.com/office/drawing/2014/main" xmlns="" val="4157956566"/>
                    </a:ext>
                  </a:extLst>
                </a:gridCol>
                <a:gridCol w="1361389">
                  <a:extLst>
                    <a:ext uri="{9D8B030D-6E8A-4147-A177-3AD203B41FA5}">
                      <a16:colId xmlns:a16="http://schemas.microsoft.com/office/drawing/2014/main" xmlns="" val="3637264476"/>
                    </a:ext>
                  </a:extLst>
                </a:gridCol>
              </a:tblGrid>
              <a:tr h="3292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 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km/h)</a:t>
                      </a:r>
                    </a:p>
                  </a:txBody>
                  <a:tcPr marL="47147" marR="47147" marT="13035" marB="13035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평균속도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km/h)</a:t>
                      </a:r>
                    </a:p>
                  </a:txBody>
                  <a:tcPr marL="47147" marR="47147" marT="13035" marB="13035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분 산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편 차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2214209"/>
                  </a:ext>
                </a:extLst>
              </a:tr>
              <a:tr h="2998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강원도 전체</a:t>
                      </a:r>
                      <a:endParaRPr lang="ko-KR" altLang="en-US" sz="10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0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37.4</a:t>
                      </a:r>
                      <a:endParaRPr lang="en-US" sz="10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3.0</a:t>
                      </a:r>
                      <a:endParaRPr lang="en-US" sz="10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235.9</a:t>
                      </a:r>
                      <a:endParaRPr lang="en-US" sz="10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15.4</a:t>
                      </a:r>
                      <a:endParaRPr lang="en-US" sz="10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20426537"/>
                  </a:ext>
                </a:extLst>
              </a:tr>
              <a:tr h="299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0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40.4</a:t>
                      </a:r>
                      <a:endParaRPr lang="en-US" sz="10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240.9</a:t>
                      </a:r>
                      <a:endParaRPr lang="en-US" sz="10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15.5</a:t>
                      </a:r>
                      <a:endParaRPr lang="en-US" sz="1000" kern="0" spc="0" dirty="0">
                        <a:solidFill>
                          <a:srgbClr val="0000FF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66656065"/>
                  </a:ext>
                </a:extLst>
              </a:tr>
              <a:tr h="2998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19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31.7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12.2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98.9</a:t>
                      </a:r>
                      <a:endParaRPr lang="en-US" sz="10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9.5</a:t>
                      </a:r>
                      <a:endParaRPr lang="en-US" sz="10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3269833"/>
                  </a:ext>
                </a:extLst>
              </a:tr>
              <a:tr h="299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43.9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57.5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7.6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1048098"/>
                  </a:ext>
                </a:extLst>
              </a:tr>
              <a:tr h="2998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34.9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10.4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63.1</a:t>
                      </a:r>
                      <a:endParaRPr lang="en-US" sz="10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7.9</a:t>
                      </a:r>
                      <a:endParaRPr lang="en-US" sz="10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31243800"/>
                  </a:ext>
                </a:extLst>
              </a:tr>
              <a:tr h="299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45.3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28.1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55214322"/>
                  </a:ext>
                </a:extLst>
              </a:tr>
              <a:tr h="2998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38 </a:t>
                      </a: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45.8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8.0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169.9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13.0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7175627"/>
                  </a:ext>
                </a:extLst>
              </a:tr>
              <a:tr h="299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53.8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17.4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4.1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4626989"/>
                  </a:ext>
                </a:extLst>
              </a:tr>
              <a:tr h="2998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39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33.7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13.5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241.0</a:t>
                      </a:r>
                      <a:endParaRPr lang="en-US" sz="10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15.5</a:t>
                      </a:r>
                      <a:endParaRPr lang="en-US" sz="1000" kern="0" spc="0" dirty="0">
                        <a:solidFill>
                          <a:srgbClr val="0070C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53673204"/>
                  </a:ext>
                </a:extLst>
              </a:tr>
              <a:tr h="299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46.2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64.3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8.0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05523434"/>
                  </a:ext>
                </a:extLst>
              </a:tr>
              <a:tr h="2998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74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39.5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380.3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19.5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5837384"/>
                  </a:ext>
                </a:extLst>
              </a:tr>
              <a:tr h="299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50.8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91.3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EC4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0523211"/>
                  </a:ext>
                </a:extLst>
              </a:tr>
              <a:tr h="2998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108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33.9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9.9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329.5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18.1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34604604"/>
                  </a:ext>
                </a:extLst>
              </a:tr>
              <a:tr h="299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43.8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201.3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14.2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9690195"/>
                  </a:ext>
                </a:extLst>
              </a:tr>
              <a:tr h="2998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118 </a:t>
                      </a: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구역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47147" marR="47147" marT="13035" marB="1303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26.6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13.1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469.0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21.6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9799057"/>
                  </a:ext>
                </a:extLst>
              </a:tr>
              <a:tr h="299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제한속도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39.7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439.4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21.0</a:t>
                      </a:r>
                    </a:p>
                  </a:txBody>
                  <a:tcPr marL="66561" marR="66561" marT="33280" marB="33280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866493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516216" y="3616149"/>
            <a:ext cx="2124236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516216" y="6021288"/>
            <a:ext cx="2124236" cy="591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3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32" y="1341503"/>
            <a:ext cx="7299536" cy="514528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r="45139" b="74592"/>
          <a:stretch/>
        </p:blipFill>
        <p:spPr>
          <a:xfrm>
            <a:off x="5490174" y="6209927"/>
            <a:ext cx="3762346" cy="64807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b="74592"/>
          <a:stretch/>
        </p:blipFill>
        <p:spPr>
          <a:xfrm>
            <a:off x="-468560" y="6237021"/>
            <a:ext cx="6858000" cy="64807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43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4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>
            <a:spLocks/>
          </p:cNvSpPr>
          <p:nvPr/>
        </p:nvSpPr>
        <p:spPr>
          <a:xfrm>
            <a:off x="5990818" y="908549"/>
            <a:ext cx="275857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운행 기록 데이터 </a:t>
            </a:r>
            <a:r>
              <a:rPr lang="en-US" altLang="ko-KR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(DTG)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11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7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57" y="3645024"/>
            <a:ext cx="2837887" cy="16441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80312" y="6525344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3B20F-9F02-4B2C-A9E2-439A6D4235F2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4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방안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467544" y="2624242"/>
            <a:ext cx="8208912" cy="588734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kern="0" spc="-5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속도 완충 </a:t>
            </a:r>
            <a:r>
              <a:rPr lang="ko-KR" altLang="en-US" sz="4000" b="1" kern="0" spc="-5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</a:t>
            </a:r>
            <a:r>
              <a:rPr lang="ko-KR" altLang="en-US" sz="4000" b="1" kern="0" spc="-5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</a:t>
            </a:r>
            <a:endParaRPr lang="ko-KR" altLang="en-US" sz="4000" b="1" kern="0" spc="-50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960" y="2636912"/>
            <a:ext cx="228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496" y="2688600"/>
            <a:ext cx="213055" cy="18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93195" y="5288929"/>
            <a:ext cx="9328854" cy="8711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21592785">
            <a:off x="-88403" y="5931959"/>
            <a:ext cx="9388449" cy="4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21592785">
            <a:off x="-140874" y="5489642"/>
            <a:ext cx="9388449" cy="4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21548381">
            <a:off x="195099" y="5376275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21548381">
            <a:off x="951625" y="5376275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21548381">
            <a:off x="1708151" y="5376275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21548381">
            <a:off x="2464678" y="5376275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21548381">
            <a:off x="3221448" y="5432977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21548381">
            <a:off x="3972785" y="5463418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rot="21548381">
            <a:off x="4731132" y="5362239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21548381">
            <a:off x="5495160" y="5311651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21548381">
            <a:off x="6248500" y="5419881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rot="21548381">
            <a:off x="7001840" y="5419881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21548381">
            <a:off x="7759109" y="5419881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666174" y="6270502"/>
            <a:ext cx="1774072" cy="4708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kern="0" spc="-5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어린이 보호 구역</a:t>
            </a:r>
            <a:endParaRPr lang="ko-KR" altLang="en-US" sz="1500" b="1" kern="0" spc="-5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41986" y="6333270"/>
            <a:ext cx="3731916" cy="0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 rot="21548381">
            <a:off x="8488626" y="5419881"/>
            <a:ext cx="412412" cy="6703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rot="21592785">
            <a:off x="-97942" y="5711009"/>
            <a:ext cx="9388449" cy="4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rot="21596054">
            <a:off x="6470313" y="5285061"/>
            <a:ext cx="1774120" cy="87465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/>
          <p:cNvGrpSpPr/>
          <p:nvPr/>
        </p:nvGrpSpPr>
        <p:grpSpPr>
          <a:xfrm>
            <a:off x="6482694" y="5367736"/>
            <a:ext cx="1797850" cy="1373632"/>
            <a:chOff x="6482694" y="5367736"/>
            <a:chExt cx="1797850" cy="1373632"/>
          </a:xfrm>
        </p:grpSpPr>
        <p:cxnSp>
          <p:nvCxnSpPr>
            <p:cNvPr id="65" name="직선 화살표 연결선 64"/>
            <p:cNvCxnSpPr/>
            <p:nvPr/>
          </p:nvCxnSpPr>
          <p:spPr>
            <a:xfrm flipV="1">
              <a:off x="6482694" y="6333183"/>
              <a:ext cx="1761714" cy="8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모서리가 둥근 직사각형 68"/>
            <p:cNvSpPr/>
            <p:nvPr/>
          </p:nvSpPr>
          <p:spPr>
            <a:xfrm>
              <a:off x="6506472" y="6270502"/>
              <a:ext cx="1774072" cy="4708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500" b="1" kern="0" spc="-5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속도 완충 구역</a:t>
              </a:r>
              <a:endParaRPr lang="ko-KR" altLang="en-US" sz="1500" b="1" kern="0" spc="-5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7015226" y="5367736"/>
              <a:ext cx="735924" cy="715605"/>
              <a:chOff x="7015226" y="5367736"/>
              <a:chExt cx="735924" cy="715605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7074404" y="5429918"/>
                <a:ext cx="624624" cy="597365"/>
                <a:chOff x="880808" y="5639947"/>
                <a:chExt cx="624624" cy="597365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880808" y="5639947"/>
                  <a:ext cx="624624" cy="597365"/>
                </a:xfrm>
                <a:prstGeom prst="ellipse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2" name="자유형 61"/>
                <p:cNvSpPr/>
                <p:nvPr/>
              </p:nvSpPr>
              <p:spPr>
                <a:xfrm>
                  <a:off x="928377" y="5679992"/>
                  <a:ext cx="547279" cy="557320"/>
                </a:xfrm>
                <a:custGeom>
                  <a:avLst/>
                  <a:gdLst>
                    <a:gd name="connsiteX0" fmla="*/ 0 w 1386766"/>
                    <a:gd name="connsiteY0" fmla="*/ 0 h 1002995"/>
                    <a:gd name="connsiteX1" fmla="*/ 1386766 w 1386766"/>
                    <a:gd name="connsiteY1" fmla="*/ 0 h 1002995"/>
                    <a:gd name="connsiteX2" fmla="*/ 1386766 w 1386766"/>
                    <a:gd name="connsiteY2" fmla="*/ 1002995 h 1002995"/>
                    <a:gd name="connsiteX3" fmla="*/ 0 w 1386766"/>
                    <a:gd name="connsiteY3" fmla="*/ 1002995 h 1002995"/>
                    <a:gd name="connsiteX4" fmla="*/ 0 w 1386766"/>
                    <a:gd name="connsiteY4" fmla="*/ 0 h 100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766" h="1002995">
                      <a:moveTo>
                        <a:pt x="0" y="0"/>
                      </a:moveTo>
                      <a:lnTo>
                        <a:pt x="1386766" y="0"/>
                      </a:lnTo>
                      <a:lnTo>
                        <a:pt x="1386766" y="1002995"/>
                      </a:lnTo>
                      <a:lnTo>
                        <a:pt x="0" y="10029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35560" tIns="35560" rIns="35560" bIns="35560" numCol="1" spcCol="1270" anchor="ctr" anchorCtr="0">
                  <a:noAutofit/>
                </a:bodyPr>
                <a:lstStyle/>
                <a:p>
                  <a:pPr lvl="0" algn="l" defTabSz="12446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0000"/>
                    </a:spcAft>
                  </a:pPr>
                  <a:r>
                    <a:rPr lang="en-US" altLang="ko-KR" sz="28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4</a:t>
                  </a:r>
                  <a:r>
                    <a:rPr lang="en-US" altLang="ko-KR" sz="2800" kern="1200" dirty="0" smtClean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</a:t>
                  </a:r>
                  <a:endParaRPr lang="ko-KR" altLang="en-US" sz="1500" kern="12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endParaRPr>
                </a:p>
              </p:txBody>
            </p:sp>
          </p:grpSp>
          <p:sp>
            <p:nvSpPr>
              <p:cNvPr id="73" name="타원 72"/>
              <p:cNvSpPr/>
              <p:nvPr/>
            </p:nvSpPr>
            <p:spPr>
              <a:xfrm>
                <a:off x="7015226" y="5367736"/>
                <a:ext cx="735924" cy="715605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직사각형 5"/>
          <p:cNvSpPr/>
          <p:nvPr/>
        </p:nvSpPr>
        <p:spPr>
          <a:xfrm rot="21596054">
            <a:off x="2748293" y="5290099"/>
            <a:ext cx="3726315" cy="86452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4249022" y="5439976"/>
            <a:ext cx="624624" cy="597365"/>
            <a:chOff x="868616" y="5639947"/>
            <a:chExt cx="624624" cy="597365"/>
          </a:xfrm>
        </p:grpSpPr>
        <p:sp>
          <p:nvSpPr>
            <p:cNvPr id="55" name="타원 54"/>
            <p:cNvSpPr/>
            <p:nvPr/>
          </p:nvSpPr>
          <p:spPr>
            <a:xfrm>
              <a:off x="868616" y="5639947"/>
              <a:ext cx="624624" cy="597365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자유형 55"/>
            <p:cNvSpPr/>
            <p:nvPr/>
          </p:nvSpPr>
          <p:spPr>
            <a:xfrm>
              <a:off x="928377" y="5679992"/>
              <a:ext cx="547279" cy="557320"/>
            </a:xfrm>
            <a:custGeom>
              <a:avLst/>
              <a:gdLst>
                <a:gd name="connsiteX0" fmla="*/ 0 w 1386766"/>
                <a:gd name="connsiteY0" fmla="*/ 0 h 1002995"/>
                <a:gd name="connsiteX1" fmla="*/ 1386766 w 1386766"/>
                <a:gd name="connsiteY1" fmla="*/ 0 h 1002995"/>
                <a:gd name="connsiteX2" fmla="*/ 1386766 w 1386766"/>
                <a:gd name="connsiteY2" fmla="*/ 1002995 h 1002995"/>
                <a:gd name="connsiteX3" fmla="*/ 0 w 1386766"/>
                <a:gd name="connsiteY3" fmla="*/ 1002995 h 1002995"/>
                <a:gd name="connsiteX4" fmla="*/ 0 w 1386766"/>
                <a:gd name="connsiteY4" fmla="*/ 0 h 100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6766" h="1002995">
                  <a:moveTo>
                    <a:pt x="0" y="0"/>
                  </a:moveTo>
                  <a:lnTo>
                    <a:pt x="1386766" y="0"/>
                  </a:lnTo>
                  <a:lnTo>
                    <a:pt x="1386766" y="1002995"/>
                  </a:lnTo>
                  <a:lnTo>
                    <a:pt x="0" y="10029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lvl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altLang="ko-KR" sz="28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en-US" altLang="ko-KR" sz="2800" kern="1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  <a:endParaRPr lang="ko-KR" altLang="en-US" sz="1500" kern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72" name="타원 71"/>
          <p:cNvSpPr/>
          <p:nvPr/>
        </p:nvSpPr>
        <p:spPr>
          <a:xfrm>
            <a:off x="4193372" y="5377111"/>
            <a:ext cx="735924" cy="71560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21596054">
            <a:off x="934763" y="5285035"/>
            <a:ext cx="1817825" cy="87465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919585" y="5377776"/>
            <a:ext cx="1822401" cy="1363592"/>
            <a:chOff x="919585" y="5377776"/>
            <a:chExt cx="1822401" cy="1363592"/>
          </a:xfrm>
        </p:grpSpPr>
        <p:cxnSp>
          <p:nvCxnSpPr>
            <p:cNvPr id="64" name="직선 화살표 연결선 63"/>
            <p:cNvCxnSpPr/>
            <p:nvPr/>
          </p:nvCxnSpPr>
          <p:spPr>
            <a:xfrm>
              <a:off x="919585" y="6333183"/>
              <a:ext cx="1813609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모서리가 둥근 직사각형 67"/>
            <p:cNvSpPr/>
            <p:nvPr/>
          </p:nvSpPr>
          <p:spPr>
            <a:xfrm>
              <a:off x="967914" y="6270502"/>
              <a:ext cx="1774072" cy="4708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500" b="1" kern="0" spc="-50" dirty="0" smtClean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속도 완충 구역</a:t>
              </a:r>
              <a:endParaRPr lang="ko-KR" altLang="en-US" sz="1500" b="1" kern="0" spc="-5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1438817" y="5377776"/>
              <a:ext cx="735924" cy="715605"/>
              <a:chOff x="1438817" y="5377776"/>
              <a:chExt cx="735924" cy="715605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492652" y="5436897"/>
                <a:ext cx="624624" cy="597365"/>
                <a:chOff x="868616" y="5639947"/>
                <a:chExt cx="624624" cy="597365"/>
              </a:xfrm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868616" y="5639947"/>
                  <a:ext cx="624624" cy="597365"/>
                </a:xfrm>
                <a:prstGeom prst="ellipse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3" name="자유형 42"/>
                <p:cNvSpPr/>
                <p:nvPr/>
              </p:nvSpPr>
              <p:spPr>
                <a:xfrm>
                  <a:off x="928377" y="5679992"/>
                  <a:ext cx="547279" cy="557320"/>
                </a:xfrm>
                <a:custGeom>
                  <a:avLst/>
                  <a:gdLst>
                    <a:gd name="connsiteX0" fmla="*/ 0 w 1386766"/>
                    <a:gd name="connsiteY0" fmla="*/ 0 h 1002995"/>
                    <a:gd name="connsiteX1" fmla="*/ 1386766 w 1386766"/>
                    <a:gd name="connsiteY1" fmla="*/ 0 h 1002995"/>
                    <a:gd name="connsiteX2" fmla="*/ 1386766 w 1386766"/>
                    <a:gd name="connsiteY2" fmla="*/ 1002995 h 1002995"/>
                    <a:gd name="connsiteX3" fmla="*/ 0 w 1386766"/>
                    <a:gd name="connsiteY3" fmla="*/ 1002995 h 1002995"/>
                    <a:gd name="connsiteX4" fmla="*/ 0 w 1386766"/>
                    <a:gd name="connsiteY4" fmla="*/ 0 h 1002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766" h="1002995">
                      <a:moveTo>
                        <a:pt x="0" y="0"/>
                      </a:moveTo>
                      <a:lnTo>
                        <a:pt x="1386766" y="0"/>
                      </a:lnTo>
                      <a:lnTo>
                        <a:pt x="1386766" y="1002995"/>
                      </a:lnTo>
                      <a:lnTo>
                        <a:pt x="0" y="10029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35560" tIns="35560" rIns="35560" bIns="35560" numCol="1" spcCol="1270" anchor="ctr" anchorCtr="0">
                  <a:noAutofit/>
                </a:bodyPr>
                <a:lstStyle/>
                <a:p>
                  <a:pPr lvl="0" algn="l" defTabSz="12446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0000"/>
                    </a:spcAft>
                  </a:pPr>
                  <a:r>
                    <a:rPr lang="en-US" altLang="ko-KR" sz="28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4</a:t>
                  </a:r>
                  <a:r>
                    <a:rPr lang="en-US" altLang="ko-KR" sz="2800" kern="1200" dirty="0" smtClean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</a:t>
                  </a:r>
                  <a:endParaRPr lang="ko-KR" altLang="en-US" sz="1500" kern="1200" dirty="0">
                    <a:latin typeface="나눔손글씨 펜" panose="03040600000000000000" pitchFamily="66" charset="-127"/>
                    <a:ea typeface="나눔손글씨 펜" panose="03040600000000000000" pitchFamily="66" charset="-127"/>
                  </a:endParaRPr>
                </a:p>
              </p:txBody>
            </p:sp>
          </p:grpSp>
          <p:sp>
            <p:nvSpPr>
              <p:cNvPr id="71" name="타원 70"/>
              <p:cNvSpPr/>
              <p:nvPr/>
            </p:nvSpPr>
            <p:spPr>
              <a:xfrm>
                <a:off x="1438817" y="5377776"/>
                <a:ext cx="735924" cy="715605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0" name="그룹 79"/>
          <p:cNvGrpSpPr/>
          <p:nvPr/>
        </p:nvGrpSpPr>
        <p:grpSpPr>
          <a:xfrm>
            <a:off x="974105" y="5377691"/>
            <a:ext cx="735924" cy="715605"/>
            <a:chOff x="40577" y="5392465"/>
            <a:chExt cx="735924" cy="715605"/>
          </a:xfrm>
        </p:grpSpPr>
        <p:grpSp>
          <p:nvGrpSpPr>
            <p:cNvPr id="44" name="그룹 43"/>
            <p:cNvGrpSpPr/>
            <p:nvPr/>
          </p:nvGrpSpPr>
          <p:grpSpPr>
            <a:xfrm>
              <a:off x="98374" y="5453529"/>
              <a:ext cx="624624" cy="597365"/>
              <a:chOff x="868616" y="5655187"/>
              <a:chExt cx="624624" cy="597365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868616" y="5655187"/>
                <a:ext cx="624624" cy="597365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9" name="자유형 48"/>
              <p:cNvSpPr/>
              <p:nvPr/>
            </p:nvSpPr>
            <p:spPr>
              <a:xfrm>
                <a:off x="928377" y="5695232"/>
                <a:ext cx="547279" cy="557320"/>
              </a:xfrm>
              <a:custGeom>
                <a:avLst/>
                <a:gdLst>
                  <a:gd name="connsiteX0" fmla="*/ 0 w 1386766"/>
                  <a:gd name="connsiteY0" fmla="*/ 0 h 1002995"/>
                  <a:gd name="connsiteX1" fmla="*/ 1386766 w 1386766"/>
                  <a:gd name="connsiteY1" fmla="*/ 0 h 1002995"/>
                  <a:gd name="connsiteX2" fmla="*/ 1386766 w 1386766"/>
                  <a:gd name="connsiteY2" fmla="*/ 1002995 h 1002995"/>
                  <a:gd name="connsiteX3" fmla="*/ 0 w 1386766"/>
                  <a:gd name="connsiteY3" fmla="*/ 1002995 h 1002995"/>
                  <a:gd name="connsiteX4" fmla="*/ 0 w 1386766"/>
                  <a:gd name="connsiteY4" fmla="*/ 0 h 100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766" h="1002995">
                    <a:moveTo>
                      <a:pt x="0" y="0"/>
                    </a:moveTo>
                    <a:lnTo>
                      <a:pt x="1386766" y="0"/>
                    </a:lnTo>
                    <a:lnTo>
                      <a:pt x="1386766" y="1002995"/>
                    </a:lnTo>
                    <a:lnTo>
                      <a:pt x="0" y="100299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5560" tIns="35560" rIns="35560" bIns="35560" numCol="1" spcCol="1270" anchor="ctr" anchorCtr="0">
                <a:noAutofit/>
              </a:bodyPr>
              <a:lstStyle/>
              <a:p>
                <a:pPr lvl="0" algn="l" defTabSz="12446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0000"/>
                  </a:spcAft>
                </a:pPr>
                <a:r>
                  <a:rPr lang="en-US" altLang="ko-KR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6</a:t>
                </a:r>
                <a:r>
                  <a:rPr lang="en-US" altLang="ko-KR" sz="2800" kern="12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</a:t>
                </a:r>
                <a:endParaRPr lang="ko-KR" altLang="en-US" sz="1500" kern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</p:grpSp>
        <p:sp>
          <p:nvSpPr>
            <p:cNvPr id="70" name="타원 69"/>
            <p:cNvSpPr/>
            <p:nvPr/>
          </p:nvSpPr>
          <p:spPr>
            <a:xfrm>
              <a:off x="40577" y="5392465"/>
              <a:ext cx="735924" cy="715605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508484" y="5369110"/>
            <a:ext cx="735924" cy="715605"/>
            <a:chOff x="8174305" y="6265535"/>
            <a:chExt cx="735924" cy="715605"/>
          </a:xfrm>
        </p:grpSpPr>
        <p:grpSp>
          <p:nvGrpSpPr>
            <p:cNvPr id="51" name="그룹 50"/>
            <p:cNvGrpSpPr/>
            <p:nvPr/>
          </p:nvGrpSpPr>
          <p:grpSpPr>
            <a:xfrm>
              <a:off x="8228050" y="6328118"/>
              <a:ext cx="624624" cy="597365"/>
              <a:chOff x="868616" y="5639947"/>
              <a:chExt cx="624624" cy="597365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868616" y="5639947"/>
                <a:ext cx="624624" cy="597365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3" name="자유형 52"/>
              <p:cNvSpPr/>
              <p:nvPr/>
            </p:nvSpPr>
            <p:spPr>
              <a:xfrm>
                <a:off x="928377" y="5679992"/>
                <a:ext cx="547279" cy="557320"/>
              </a:xfrm>
              <a:custGeom>
                <a:avLst/>
                <a:gdLst>
                  <a:gd name="connsiteX0" fmla="*/ 0 w 1386766"/>
                  <a:gd name="connsiteY0" fmla="*/ 0 h 1002995"/>
                  <a:gd name="connsiteX1" fmla="*/ 1386766 w 1386766"/>
                  <a:gd name="connsiteY1" fmla="*/ 0 h 1002995"/>
                  <a:gd name="connsiteX2" fmla="*/ 1386766 w 1386766"/>
                  <a:gd name="connsiteY2" fmla="*/ 1002995 h 1002995"/>
                  <a:gd name="connsiteX3" fmla="*/ 0 w 1386766"/>
                  <a:gd name="connsiteY3" fmla="*/ 1002995 h 1002995"/>
                  <a:gd name="connsiteX4" fmla="*/ 0 w 1386766"/>
                  <a:gd name="connsiteY4" fmla="*/ 0 h 100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766" h="1002995">
                    <a:moveTo>
                      <a:pt x="0" y="0"/>
                    </a:moveTo>
                    <a:lnTo>
                      <a:pt x="1386766" y="0"/>
                    </a:lnTo>
                    <a:lnTo>
                      <a:pt x="1386766" y="1002995"/>
                    </a:lnTo>
                    <a:lnTo>
                      <a:pt x="0" y="100299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5560" tIns="35560" rIns="35560" bIns="35560" numCol="1" spcCol="1270" anchor="ctr" anchorCtr="0">
                <a:noAutofit/>
              </a:bodyPr>
              <a:lstStyle/>
              <a:p>
                <a:pPr lvl="0" algn="l" defTabSz="12446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0000"/>
                  </a:spcAft>
                </a:pPr>
                <a:r>
                  <a:rPr lang="en-US" altLang="ko-KR" sz="28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6</a:t>
                </a:r>
                <a:r>
                  <a:rPr lang="en-US" altLang="ko-KR" sz="2800" kern="12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</a:t>
                </a:r>
                <a:endParaRPr lang="ko-KR" altLang="en-US" sz="1500" kern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endParaRPr>
              </a:p>
            </p:txBody>
          </p:sp>
        </p:grpSp>
        <p:sp>
          <p:nvSpPr>
            <p:cNvPr id="74" name="타원 73"/>
            <p:cNvSpPr/>
            <p:nvPr/>
          </p:nvSpPr>
          <p:spPr>
            <a:xfrm>
              <a:off x="8174305" y="6265535"/>
              <a:ext cx="735924" cy="715605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4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0.09844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0.08889 0.00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26" grpId="0" animBg="1"/>
      <p:bldP spid="2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23528" y="332656"/>
            <a:ext cx="7560840" cy="4779959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414586" y="6191311"/>
            <a:ext cx="1296144" cy="367940"/>
          </a:xfrm>
        </p:spPr>
        <p:txBody>
          <a:bodyPr>
            <a:normAutofit/>
          </a:bodyPr>
          <a:lstStyle/>
          <a:p>
            <a:pPr algn="l"/>
            <a:r>
              <a:rPr lang="en-US" altLang="ko-KR" sz="1500" b="1" spc="-3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KinderJoy</a:t>
            </a:r>
            <a:r>
              <a:rPr lang="ko-KR" altLang="en-US" sz="1500" b="1" spc="-3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</a:t>
            </a:r>
            <a:endParaRPr lang="en-US" altLang="ko-KR" sz="15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제목 6"/>
          <p:cNvSpPr>
            <a:spLocks noGrp="1"/>
          </p:cNvSpPr>
          <p:nvPr>
            <p:ph type="ctrTitle"/>
          </p:nvPr>
        </p:nvSpPr>
        <p:spPr>
          <a:xfrm>
            <a:off x="683568" y="764704"/>
            <a:ext cx="7560840" cy="1365842"/>
          </a:xfrm>
        </p:spPr>
        <p:txBody>
          <a:bodyPr anchor="t">
            <a:norm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4000" spc="-15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 사 합 니 다 </a:t>
            </a:r>
            <a:r>
              <a:rPr lang="en-US" altLang="ko-KR" sz="4000" spc="-15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47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Picture 2" descr="C:\Users\LX\Desktop\-kids-ic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" y="5386939"/>
            <a:ext cx="1377446" cy="8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43" y="2074750"/>
            <a:ext cx="6567878" cy="437858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013272" y="2073616"/>
            <a:ext cx="6989147" cy="44366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16" name="제목 5"/>
          <p:cNvSpPr>
            <a:spLocks noGrp="1"/>
          </p:cNvSpPr>
          <p:nvPr>
            <p:ph type="title"/>
          </p:nvPr>
        </p:nvSpPr>
        <p:spPr>
          <a:xfrm>
            <a:off x="357956" y="534422"/>
            <a:ext cx="8390508" cy="609972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제 안  배 경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507" y="2814370"/>
            <a:ext cx="4429111" cy="2650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309507" y="2348879"/>
            <a:ext cx="4294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어린이 보호구역 내 교통사고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-18928" y="6185522"/>
            <a:ext cx="8831976" cy="726238"/>
            <a:chOff x="-18928" y="5428026"/>
            <a:chExt cx="8831976" cy="148373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0" t="8001" r="22301" b="70749"/>
            <a:stretch/>
          </p:blipFill>
          <p:spPr>
            <a:xfrm>
              <a:off x="-18928" y="5428026"/>
              <a:ext cx="4032448" cy="145735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0" t="31100" r="16401" b="50000"/>
            <a:stretch/>
          </p:blipFill>
          <p:spPr>
            <a:xfrm>
              <a:off x="3988512" y="5615616"/>
              <a:ext cx="4824536" cy="1296144"/>
            </a:xfrm>
            <a:prstGeom prst="rect">
              <a:avLst/>
            </a:prstGeom>
          </p:spPr>
        </p:pic>
      </p:grpSp>
      <p:pic>
        <p:nvPicPr>
          <p:cNvPr id="1036" name="Picture 12" descr="C:\Users\LX\Desktop\네이버+한글한글+아름답게+한글문서서식\어린이보호구역 이미지\mug_obj_145817783843257420(수정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11662"/>
            <a:ext cx="3863640" cy="265330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380312" y="6381908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16" name="제목 5"/>
          <p:cNvSpPr>
            <a:spLocks noGrp="1"/>
          </p:cNvSpPr>
          <p:nvPr>
            <p:ph type="title"/>
          </p:nvPr>
        </p:nvSpPr>
        <p:spPr>
          <a:xfrm>
            <a:off x="357956" y="534422"/>
            <a:ext cx="8390508" cy="609972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문헌 검토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412634"/>
              </p:ext>
            </p:extLst>
          </p:nvPr>
        </p:nvGraphicFramePr>
        <p:xfrm>
          <a:off x="339754" y="1556792"/>
          <a:ext cx="8480717" cy="46733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646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711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450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69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 연구자</a:t>
                      </a:r>
                      <a:endParaRPr lang="ko-KR" altLang="en-US" sz="1300" b="1" spc="-30" dirty="0">
                        <a:solidFill>
                          <a:srgbClr val="E82C2E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spc="-3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연구제목</a:t>
                      </a:r>
                      <a:endParaRPr lang="ko-KR" altLang="en-US" sz="1300" b="1" spc="-30" dirty="0">
                        <a:solidFill>
                          <a:srgbClr val="E82C2E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spc="-30" dirty="0" smtClean="0">
                          <a:latin typeface="나눔고딕" pitchFamily="50" charset="-127"/>
                          <a:ea typeface="나눔고딕" pitchFamily="50" charset="-127"/>
                        </a:rPr>
                        <a:t>내   용</a:t>
                      </a:r>
                      <a:endParaRPr lang="ko-KR" altLang="en-US" sz="1300" b="1" spc="-30" dirty="0">
                        <a:solidFill>
                          <a:srgbClr val="E82C2E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98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박시내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(2017)</a:t>
                      </a:r>
                      <a:endParaRPr lang="ko-KR" altLang="en-US" sz="13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어린이보호구역내 어린이 교통사고의 </a:t>
                      </a:r>
                      <a:endParaRPr lang="en-US" altLang="ko-KR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영향요인에 관한 연구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ㆍ어린이보호구역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개선사업 또는 보수사업 시 우선순위 결정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ㆍ어린이보호구역의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제한속도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올릴 경우 사고발생 확률이 증가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06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장명순</a:t>
                      </a:r>
                      <a:endParaRPr lang="ko-KR" altLang="en-US" sz="1300" b="1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외 </a:t>
                      </a: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(2010)</a:t>
                      </a:r>
                      <a:endParaRPr lang="ko-KR" altLang="en-US" sz="13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어린이보호구역 현황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교통사고 특성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문제점 및 개선 제안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ㆍ보호시설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출입문 반경 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1,000m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어린이 보호구역으로 지정</a:t>
                      </a:r>
                      <a:r>
                        <a:rPr lang="ko-KR" altLang="en-US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제안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ㆍ자동차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통행금지 제한</a:t>
                      </a:r>
                      <a:r>
                        <a:rPr lang="en-US" altLang="ko-KR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주정차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금지</a:t>
                      </a:r>
                      <a:r>
                        <a:rPr lang="en-US" altLang="ko-KR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차량 제한속도 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30km/h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규정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이면도로 일방통행 포괄적 실시</a:t>
                      </a:r>
                      <a:r>
                        <a:rPr lang="ko-KR" altLang="en-US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제안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98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이호원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외 </a:t>
                      </a: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(2012)</a:t>
                      </a:r>
                      <a:endParaRPr lang="ko-KR" altLang="en-US" sz="13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어린이보호구역내</a:t>
                      </a:r>
                      <a:r>
                        <a:rPr lang="ko-KR" altLang="en-US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교통안전시설이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구간통행속도에</a:t>
                      </a:r>
                      <a:r>
                        <a:rPr lang="ko-KR" altLang="en-US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미치는 효과 분석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ㆍ어린이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보호구역내 설치된 교통안전시설물 현황을 파악하고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각 교통안전시설물들이 차량 감속에 영향을 미치는 인자</a:t>
                      </a:r>
                      <a:r>
                        <a:rPr lang="ko-KR" altLang="en-US" sz="1300" b="0" spc="-3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분석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과속방지턱</a:t>
                      </a:r>
                      <a:r>
                        <a:rPr lang="en-US" altLang="ko-KR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고원식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횡단보도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등의 시설물이 차량 감속에 영향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514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박재영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외 </a:t>
                      </a: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인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300" b="1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(2012)</a:t>
                      </a:r>
                      <a:endParaRPr lang="ko-KR" altLang="en-US" sz="130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어린이 보호 구역에서의 차량</a:t>
                      </a:r>
                    </a:p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속도위반 특성 분석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ㆍ로지스틱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회귀분석을 이용하여 어린이보호구역 내 시설물 조사와 속도 조사를 통해 제한속도 준수여부를 파악하여 제한속도 위반에 영향을 미치는 요인을 규명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>
                        <a:lnSpc>
                          <a:spcPct val="110000"/>
                        </a:lnSpc>
                      </a:pP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ㆍ분석결과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조사시간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차로수</a:t>
                      </a:r>
                      <a:r>
                        <a:rPr lang="en-US" altLang="ko-KR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보도폭</a:t>
                      </a:r>
                      <a:r>
                        <a:rPr lang="en-US" altLang="ko-KR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도로의 </a:t>
                      </a:r>
                      <a:r>
                        <a:rPr lang="ko-KR" altLang="en-US" sz="1300" b="1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유색포장</a:t>
                      </a:r>
                      <a:r>
                        <a:rPr lang="ko-KR" altLang="en-US" sz="1300" b="1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상태가 속도위반에 영향을 미치는 유의한 변수로 나타남</a:t>
                      </a:r>
                      <a:r>
                        <a:rPr lang="en-US" altLang="ko-KR" sz="1300" b="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endParaRPr lang="ko-KR" altLang="en-US" sz="130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982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300" b="1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임근호</a:t>
                      </a:r>
                      <a:endParaRPr lang="en-US" altLang="ko-KR" sz="1300" b="1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300" b="1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외 </a:t>
                      </a:r>
                      <a:r>
                        <a:rPr lang="en-US" altLang="ko-KR" sz="1300" b="1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300" b="1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</a:t>
                      </a:r>
                    </a:p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en-US" altLang="ko-KR" sz="1300" b="1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(2007)</a:t>
                      </a:r>
                      <a:endParaRPr lang="ko-KR" altLang="en-US" sz="1300" b="1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고속도로 </a:t>
                      </a:r>
                      <a:r>
                        <a:rPr lang="ko-KR" altLang="en-US" sz="13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진출구</a:t>
                      </a:r>
                      <a:r>
                        <a:rPr lang="ko-KR" altLang="en-US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3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제한속도에</a:t>
                      </a:r>
                      <a:r>
                        <a:rPr lang="ko-KR" altLang="en-US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관한 연구</a:t>
                      </a:r>
                      <a:endParaRPr lang="ko-KR" altLang="en-US" sz="13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3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ㆍ교통사고의</a:t>
                      </a:r>
                      <a:r>
                        <a:rPr lang="ko-KR" altLang="en-US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대부분이 차량 사이에 속도 편차가 원인이고 제한 속도는 차량의 주행 특성을 고려하여 설정되어야 함</a:t>
                      </a:r>
                      <a:r>
                        <a:rPr lang="en-US" altLang="ko-KR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  <a:endParaRPr lang="ko-KR" altLang="en-US" sz="1300" b="0" kern="1200" spc="-3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lnSpc>
                          <a:spcPct val="110000"/>
                        </a:lnSpc>
                      </a:pPr>
                      <a:r>
                        <a:rPr lang="ko-KR" altLang="en-US" sz="1300" b="0" kern="1200" spc="-3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ㆍ</a:t>
                      </a:r>
                      <a:r>
                        <a:rPr lang="ko-KR" altLang="en-US" sz="1300" b="1" kern="1200" spc="-3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제한속도</a:t>
                      </a:r>
                      <a:r>
                        <a:rPr lang="ko-KR" altLang="en-US" sz="1300" b="1" kern="1200" spc="-3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표지판</a:t>
                      </a:r>
                      <a:r>
                        <a:rPr lang="ko-KR" altLang="en-US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을 설치하는 위치에 대한 연구</a:t>
                      </a:r>
                      <a:r>
                        <a:rPr lang="en-US" altLang="ko-KR" sz="1300" b="0" kern="1200" spc="-3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  <a:endParaRPr lang="ko-KR" altLang="en-US" sz="1300" b="0" kern="120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2887" marR="92887" marT="46444" marB="46444" anchor="ctr"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380312" y="643359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5" name="그룹 34"/>
          <p:cNvGrpSpPr/>
          <p:nvPr/>
        </p:nvGrpSpPr>
        <p:grpSpPr>
          <a:xfrm>
            <a:off x="323528" y="1628799"/>
            <a:ext cx="2664296" cy="4824537"/>
            <a:chOff x="2627784" y="2208567"/>
            <a:chExt cx="2304256" cy="3631230"/>
          </a:xfrm>
        </p:grpSpPr>
        <p:sp>
          <p:nvSpPr>
            <p:cNvPr id="23" name="직사각형 22"/>
            <p:cNvSpPr/>
            <p:nvPr/>
          </p:nvSpPr>
          <p:spPr>
            <a:xfrm>
              <a:off x="2627784" y="2208567"/>
              <a:ext cx="2304256" cy="7043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20000"/>
                </a:lnSpc>
              </a:pPr>
              <a:r>
                <a:rPr lang="ko-KR" altLang="en-US" sz="15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고속도로 진출구 </a:t>
              </a:r>
              <a:endParaRPr lang="en-US" altLang="ko-KR" sz="15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ko-KR" altLang="en-US" sz="15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제한속도에 관한 연구</a:t>
              </a:r>
              <a:endParaRPr lang="en-US" altLang="ko-KR" sz="1500" b="1" spc="-5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ko-KR" altLang="en-US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대한교통학회지 제</a:t>
              </a:r>
              <a:r>
                <a:rPr lang="en-US" altLang="ko-KR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25</a:t>
              </a:r>
              <a:r>
                <a:rPr lang="ko-KR" altLang="en-US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권 제</a:t>
              </a:r>
              <a:r>
                <a:rPr lang="en-US" altLang="ko-KR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lang="ko-KR" altLang="en-US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호</a:t>
              </a:r>
              <a:r>
                <a:rPr lang="en-US" altLang="ko-KR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, 2007</a:t>
              </a:r>
              <a:r>
                <a:rPr lang="ko-KR" altLang="en-US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년 </a:t>
              </a:r>
              <a:r>
                <a:rPr lang="en-US" altLang="ko-KR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r>
                <a:rPr lang="ko-KR" altLang="en-US" sz="1000" b="1" spc="-5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월</a:t>
              </a:r>
              <a:endParaRPr lang="ko-KR" altLang="en-US" sz="10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27784" y="2906802"/>
              <a:ext cx="2304256" cy="2932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SzPct val="70000"/>
                <a:buFont typeface="Wingdings" pitchFamily="2" charset="2"/>
                <a:buChar char="u"/>
              </a:pPr>
              <a:endParaRPr lang="en-US" altLang="ko-KR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r>
                <a:rPr lang="ko-KR" altLang="en-US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개별 차량속도 및 평균속도의 편차와</a:t>
              </a: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                           </a:t>
              </a:r>
              <a:r>
                <a:rPr lang="ko-KR" altLang="en-US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교통사고 발생율과의 관계</a:t>
              </a: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endParaRPr lang="en-US" altLang="ko-KR" sz="5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r>
                <a:rPr lang="ko-KR" altLang="en-US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속도 분산의 증가에 따라 사고율이 증가한다</a:t>
              </a:r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indent="180975">
                <a:lnSpc>
                  <a:spcPct val="120000"/>
                </a:lnSpc>
                <a:buSzPct val="70000"/>
                <a:buFont typeface="Wingdings" pitchFamily="2" charset="2"/>
                <a:buChar char="u"/>
              </a:pPr>
              <a:r>
                <a:rPr lang="ko-KR" altLang="en-US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운전자는 공감하지 못하는 낮은 제한속도를 지키기 위해 속도를 바꾸지 않는다</a:t>
              </a:r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8" y="3212976"/>
            <a:ext cx="2425656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22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문헌 검토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144" y="2879707"/>
            <a:ext cx="5535916" cy="19747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475" y="4914866"/>
            <a:ext cx="5535916" cy="14834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03848" y="2365845"/>
            <a:ext cx="532859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대 차 사고 발생 비율 그래프</a:t>
            </a:r>
            <a:endParaRPr lang="en-US" altLang="ko-KR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91652" y="1252542"/>
            <a:ext cx="2008800" cy="11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3B20F-9F02-4B2C-A9E2-439A6D4235F2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-1" y="2915319"/>
            <a:ext cx="1914707" cy="828000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indent="0"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spc="-5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</a:t>
            </a:r>
            <a:r>
              <a:rPr lang="ko-KR" altLang="en-US" sz="1400" b="1" kern="0" spc="-5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정제 단계</a:t>
            </a:r>
            <a:endParaRPr lang="ko-KR" altLang="en-US" sz="1400" b="1" kern="0" spc="-50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05441" y="2930179"/>
            <a:ext cx="3240000" cy="797421"/>
          </a:xfrm>
          <a:prstGeom prst="rect">
            <a:avLst/>
          </a:prstGeom>
          <a:gradFill rotWithShape="1">
            <a:gsLst>
              <a:gs pos="0">
                <a:sysClr val="window" lastClr="FFFFFF">
                  <a:lumMod val="85000"/>
                </a:sysClr>
              </a:gs>
              <a:gs pos="80000">
                <a:srgbClr val="464646">
                  <a:lumMod val="10000"/>
                  <a:lumOff val="9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200" b="1" kern="0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제한속도별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추출</a:t>
            </a:r>
            <a:endParaRPr kumimoji="0" lang="ko-KR" altLang="en-US" sz="1200" b="1" i="0" u="none" strike="noStrike" kern="0" cap="none" spc="-5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162050" algn="l"/>
              </a:tabLst>
              <a:defRPr/>
            </a:pPr>
            <a:r>
              <a:rPr kumimoji="0" lang="ko-KR" altLang="en-US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제한속도 </a:t>
            </a:r>
            <a:r>
              <a:rPr kumimoji="0" lang="ko-KR" altLang="en-US" sz="1200" b="1" i="0" u="none" strike="noStrike" kern="0" cap="none" spc="-5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변환점</a:t>
            </a:r>
            <a:r>
              <a:rPr kumimoji="0" lang="ko-KR" altLang="en-US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도출  </a:t>
            </a:r>
          </a:p>
        </p:txBody>
      </p:sp>
      <p:sp>
        <p:nvSpPr>
          <p:cNvPr id="64" name="모서리가 둥근 직사각형 63"/>
          <p:cNvSpPr>
            <a:spLocks/>
          </p:cNvSpPr>
          <p:nvPr/>
        </p:nvSpPr>
        <p:spPr>
          <a:xfrm>
            <a:off x="1886392" y="1844824"/>
            <a:ext cx="3240000" cy="828000"/>
          </a:xfrm>
          <a:prstGeom prst="roundRect">
            <a:avLst/>
          </a:prstGeom>
          <a:ln>
            <a:solidFill>
              <a:srgbClr val="FEC42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표준노드링크</a:t>
            </a:r>
            <a:endParaRPr lang="en-US" altLang="ko-KR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latinLnBrk="0">
              <a:lnSpc>
                <a:spcPct val="120000"/>
              </a:lnSpc>
            </a:pP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(nodelink.its.go.kr)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364448" y="1844824"/>
            <a:ext cx="3240000" cy="828000"/>
          </a:xfrm>
          <a:prstGeom prst="roundRect">
            <a:avLst/>
          </a:prstGeom>
          <a:ln>
            <a:solidFill>
              <a:srgbClr val="FEC42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indent="0"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운행기록</a:t>
            </a:r>
            <a:r>
              <a:rPr lang="ko-KR" altLang="en-US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</a:t>
            </a:r>
            <a:endParaRPr lang="en-US" altLang="ko-KR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R="0" lvl="0" indent="0" algn="ctr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(DTG, Digital Tachograph)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-1" y="4014590"/>
            <a:ext cx="1914708" cy="828000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400" b="1" kern="0" spc="-5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공간 </a:t>
            </a:r>
            <a:r>
              <a:rPr lang="ko-KR" altLang="en-US" sz="1400" b="1" kern="0" spc="-5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단계</a:t>
            </a:r>
            <a:endParaRPr lang="ko-KR" altLang="en-US" sz="1400" b="1" kern="0" spc="-50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364448" y="2930179"/>
            <a:ext cx="3240000" cy="797421"/>
          </a:xfrm>
          <a:prstGeom prst="rect">
            <a:avLst/>
          </a:prstGeom>
          <a:gradFill rotWithShape="1">
            <a:gsLst>
              <a:gs pos="0">
                <a:sysClr val="window" lastClr="FFFFFF">
                  <a:lumMod val="85000"/>
                </a:sysClr>
              </a:gs>
              <a:gs pos="80000">
                <a:srgbClr val="464646">
                  <a:lumMod val="10000"/>
                  <a:lumOff val="9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162050" algn="l"/>
              </a:tabLst>
              <a:defRPr/>
            </a:pPr>
            <a:r>
              <a:rPr lang="en-US" altLang="ko-KR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Python</a:t>
            </a:r>
            <a:r>
              <a:rPr lang="ko-KR" altLang="en-US" sz="12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활용하여 데이터 취득 및 정제</a:t>
            </a:r>
            <a:endParaRPr lang="en-US" altLang="ko-KR" sz="1200" b="1" kern="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162050" algn="l"/>
              </a:tabLst>
              <a:defRPr/>
            </a:pPr>
            <a:r>
              <a:rPr lang="en-US" altLang="ko-KR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SHP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파일로 시각화 및 직교좌표계로 변환</a:t>
            </a:r>
            <a:endParaRPr kumimoji="0" lang="en-US" altLang="ko-KR" sz="1200" b="1" i="0" u="none" strike="noStrike" kern="0" cap="none" spc="-5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904648" y="4005064"/>
            <a:ext cx="6699800" cy="864096"/>
          </a:xfrm>
          <a:prstGeom prst="rect">
            <a:avLst/>
          </a:prstGeom>
          <a:gradFill rotWithShape="1">
            <a:gsLst>
              <a:gs pos="0">
                <a:sysClr val="window" lastClr="FFFFFF">
                  <a:lumMod val="85000"/>
                </a:sysClr>
              </a:gs>
              <a:gs pos="80000">
                <a:srgbClr val="464646">
                  <a:lumMod val="10000"/>
                  <a:lumOff val="9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162050" algn="l"/>
              </a:tabLst>
              <a:defRPr/>
            </a:pPr>
            <a:r>
              <a:rPr kumimoji="0" lang="ko-KR" altLang="en-US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속도 </a:t>
            </a:r>
            <a:r>
              <a:rPr kumimoji="0" lang="ko-KR" altLang="en-US" sz="1200" b="1" i="0" u="none" strike="noStrike" kern="0" cap="none" spc="-5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변환점</a:t>
            </a:r>
            <a:r>
              <a:rPr kumimoji="0" lang="ko-KR" altLang="en-US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50</a:t>
            </a:r>
            <a:r>
              <a:rPr lang="en-US" altLang="ko-KR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 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버퍼 설정</a:t>
            </a:r>
            <a:r>
              <a:rPr kumimoji="0" lang="ko-KR" altLang="en-US" sz="1200" b="1" i="0" u="none" strike="noStrike" kern="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 </a:t>
            </a:r>
            <a:r>
              <a:rPr lang="en-US" altLang="ko-KR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DTG </a:t>
            </a: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자료 중첩</a:t>
            </a:r>
            <a:endParaRPr lang="en-US" altLang="ko-KR" sz="1200" b="1" kern="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marR="0" lvl="0" indent="-2762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>
                <a:tab pos="1162050" algn="l"/>
              </a:tabLst>
              <a:defRPr/>
            </a:pPr>
            <a:r>
              <a:rPr lang="ko-KR" altLang="en-US" sz="12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도로 제한속도 변환 지점의 차량 속도 분석</a:t>
            </a:r>
            <a:endParaRPr kumimoji="0" lang="ko-KR" altLang="en-US" sz="1200" b="1" i="0" u="none" strike="noStrike" kern="0" cap="none" spc="-5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9" name="Picture 3" descr="C:\Users\LX\Desktop\★작업파일★\2018 국토교통 빅데이터 해커톤\PPT\어린이 이미지\6708.jp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3" b="28598"/>
          <a:stretch/>
        </p:blipFill>
        <p:spPr bwMode="auto">
          <a:xfrm>
            <a:off x="4139952" y="5325809"/>
            <a:ext cx="4128016" cy="145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LX\Desktop\★작업파일★\2018 국토교통 빅데이터 해커톤\PPT\어린이 이미지\6708.jp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87"/>
          <a:stretch/>
        </p:blipFill>
        <p:spPr bwMode="auto">
          <a:xfrm>
            <a:off x="579710" y="5488657"/>
            <a:ext cx="3632250" cy="124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2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개요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14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LX\Documents\LX Messenger Storage\캡처\캡처\pdf-jpg\D32658877F737F2A2A559068F5D0FD6C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3299" r="4359" b="3133"/>
          <a:stretch/>
        </p:blipFill>
        <p:spPr bwMode="auto">
          <a:xfrm>
            <a:off x="5159423" y="1714895"/>
            <a:ext cx="3234687" cy="466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X\Documents\LX Messenger Storage\캡처\캡처\pdf-jpg\3F590F4C3962A67FCBB576BF794D26B3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" t="3018" r="4630" b="2724"/>
          <a:stretch/>
        </p:blipFill>
        <p:spPr bwMode="auto">
          <a:xfrm>
            <a:off x="926727" y="1700808"/>
            <a:ext cx="3214799" cy="467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r="45139" b="74592"/>
          <a:stretch/>
        </p:blipFill>
        <p:spPr>
          <a:xfrm>
            <a:off x="5490174" y="6209927"/>
            <a:ext cx="3762346" cy="64807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0" name="그룹 19"/>
          <p:cNvGrpSpPr>
            <a:grpSpLocks noChangeAspect="1"/>
          </p:cNvGrpSpPr>
          <p:nvPr/>
        </p:nvGrpSpPr>
        <p:grpSpPr>
          <a:xfrm>
            <a:off x="4462775" y="3645024"/>
            <a:ext cx="240979" cy="209612"/>
            <a:chOff x="4692746" y="3958042"/>
            <a:chExt cx="1033266" cy="898771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26" name="직선 연결선 25"/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27" name="직선 연결선 26"/>
            <p:cNvCxnSpPr/>
            <p:nvPr/>
          </p:nvCxnSpPr>
          <p:spPr>
            <a:xfrm rot="10800000">
              <a:off x="4692746" y="4408367"/>
              <a:ext cx="1024952" cy="0"/>
            </a:xfrm>
            <a:prstGeom prst="line">
              <a:avLst/>
            </a:prstGeom>
            <a:noFill/>
            <a:ln w="28575" cap="flat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</p:grpSp>
      <p:sp>
        <p:nvSpPr>
          <p:cNvPr id="35" name="직사각형 3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3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과정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5990818" y="908549"/>
            <a:ext cx="275857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표준노드링크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(nodelink.its.go.kr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b="74592"/>
          <a:stretch/>
        </p:blipFill>
        <p:spPr>
          <a:xfrm>
            <a:off x="-468560" y="6237021"/>
            <a:ext cx="6858000" cy="64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2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LX\Documents\LX Messenger Storage\캡처\캡처\pdf-jpg\A6C1949C02333BC067AF492C853ED07B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2522" r="3860" b="2457"/>
          <a:stretch/>
        </p:blipFill>
        <p:spPr bwMode="auto">
          <a:xfrm>
            <a:off x="5100151" y="1501916"/>
            <a:ext cx="3360281" cy="492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r="45139" b="74592"/>
          <a:stretch/>
        </p:blipFill>
        <p:spPr>
          <a:xfrm>
            <a:off x="5490174" y="6209927"/>
            <a:ext cx="3762346" cy="648073"/>
          </a:xfrm>
          <a:prstGeom prst="rect">
            <a:avLst/>
          </a:prstGeom>
        </p:spPr>
      </p:pic>
      <p:pic>
        <p:nvPicPr>
          <p:cNvPr id="1029" name="Picture 5" descr="C:\Users\LX\Documents\LX Messenger Storage\캡처\캡처\pdf-jpg\75179E84C33F2ED140F2D5B36D9FA933_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t="2466" r="3449" b="2726"/>
          <a:stretch/>
        </p:blipFill>
        <p:spPr bwMode="auto">
          <a:xfrm>
            <a:off x="742780" y="1496972"/>
            <a:ext cx="3444283" cy="49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3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과정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5990818" y="908549"/>
            <a:ext cx="275857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lnSpc>
                <a:spcPct val="120000"/>
              </a:lnSpc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표준노드링크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(nodelink.its.go.kr</a:t>
            </a:r>
            <a:r>
              <a:rPr lang="en-US" altLang="ko-KR" sz="1400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b="74592"/>
          <a:stretch/>
        </p:blipFill>
        <p:spPr>
          <a:xfrm>
            <a:off x="-468560" y="6237021"/>
            <a:ext cx="6858000" cy="648073"/>
          </a:xfrm>
          <a:prstGeom prst="rect">
            <a:avLst/>
          </a:prstGeom>
        </p:spPr>
      </p:pic>
      <p:grpSp>
        <p:nvGrpSpPr>
          <p:cNvPr id="20" name="그룹 19"/>
          <p:cNvGrpSpPr>
            <a:grpSpLocks noChangeAspect="1"/>
          </p:cNvGrpSpPr>
          <p:nvPr/>
        </p:nvGrpSpPr>
        <p:grpSpPr>
          <a:xfrm>
            <a:off x="4462775" y="3645024"/>
            <a:ext cx="240979" cy="209612"/>
            <a:chOff x="4692746" y="3958042"/>
            <a:chExt cx="1033266" cy="898771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23" name="직선 연결선 22"/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24" name="직선 연결선 23"/>
            <p:cNvCxnSpPr/>
            <p:nvPr/>
          </p:nvCxnSpPr>
          <p:spPr>
            <a:xfrm rot="10800000">
              <a:off x="4692746" y="4408367"/>
              <a:ext cx="1024952" cy="0"/>
            </a:xfrm>
            <a:prstGeom prst="line">
              <a:avLst/>
            </a:prstGeom>
            <a:noFill/>
            <a:ln w="28575" cap="flat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8783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LX\Documents\LX Messenger Storage\캡처\캡처\pdf-jpg\4F6149FCAC15995E2C9BD8616F147E1D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2484" r="4230" b="2239"/>
          <a:stretch/>
        </p:blipFill>
        <p:spPr bwMode="auto">
          <a:xfrm>
            <a:off x="779672" y="1412776"/>
            <a:ext cx="3383295" cy="494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932040" y="1412777"/>
            <a:ext cx="3484602" cy="4949652"/>
            <a:chOff x="4932040" y="1575693"/>
            <a:chExt cx="3484602" cy="4949652"/>
          </a:xfrm>
        </p:grpSpPr>
        <p:pic>
          <p:nvPicPr>
            <p:cNvPr id="2051" name="Picture 3" descr="C:\Users\LX\Documents\LX Messenger Storage\캡처\캡처\pdf-jpg\4F0177CB7D2337A946FFA0B9EE3F451B_1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3" t="2528" r="1887" b="2545"/>
            <a:stretch/>
          </p:blipFill>
          <p:spPr bwMode="auto">
            <a:xfrm>
              <a:off x="4932040" y="1575693"/>
              <a:ext cx="3484602" cy="4949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5997322" y="2354729"/>
              <a:ext cx="2348071" cy="2020763"/>
              <a:chOff x="5997322" y="2354729"/>
              <a:chExt cx="2348071" cy="202076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6006212" y="3639505"/>
                <a:ext cx="2339181" cy="719615"/>
              </a:xfrm>
              <a:custGeom>
                <a:avLst/>
                <a:gdLst>
                  <a:gd name="connsiteX0" fmla="*/ 666750 w 2090738"/>
                  <a:gd name="connsiteY0" fmla="*/ 0 h 633413"/>
                  <a:gd name="connsiteX1" fmla="*/ 2090738 w 2090738"/>
                  <a:gd name="connsiteY1" fmla="*/ 4763 h 633413"/>
                  <a:gd name="connsiteX2" fmla="*/ 0 w 2090738"/>
                  <a:gd name="connsiteY2" fmla="*/ 633413 h 633413"/>
                  <a:gd name="connsiteX3" fmla="*/ 666750 w 2090738"/>
                  <a:gd name="connsiteY3" fmla="*/ 0 h 633413"/>
                  <a:gd name="connsiteX0" fmla="*/ 641350 w 2090738"/>
                  <a:gd name="connsiteY0" fmla="*/ 17462 h 628650"/>
                  <a:gd name="connsiteX1" fmla="*/ 2090738 w 2090738"/>
                  <a:gd name="connsiteY1" fmla="*/ 0 h 628650"/>
                  <a:gd name="connsiteX2" fmla="*/ 0 w 2090738"/>
                  <a:gd name="connsiteY2" fmla="*/ 628650 h 628650"/>
                  <a:gd name="connsiteX3" fmla="*/ 641350 w 2090738"/>
                  <a:gd name="connsiteY3" fmla="*/ 17462 h 628650"/>
                  <a:gd name="connsiteX0" fmla="*/ 641350 w 2090738"/>
                  <a:gd name="connsiteY0" fmla="*/ 1587 h 612775"/>
                  <a:gd name="connsiteX1" fmla="*/ 2090738 w 2090738"/>
                  <a:gd name="connsiteY1" fmla="*/ 0 h 612775"/>
                  <a:gd name="connsiteX2" fmla="*/ 0 w 2090738"/>
                  <a:gd name="connsiteY2" fmla="*/ 612775 h 612775"/>
                  <a:gd name="connsiteX3" fmla="*/ 641350 w 2090738"/>
                  <a:gd name="connsiteY3" fmla="*/ 1587 h 612775"/>
                  <a:gd name="connsiteX0" fmla="*/ 1181893 w 2631281"/>
                  <a:gd name="connsiteY0" fmla="*/ 1587 h 1039019"/>
                  <a:gd name="connsiteX1" fmla="*/ 2631281 w 2631281"/>
                  <a:gd name="connsiteY1" fmla="*/ 0 h 1039019"/>
                  <a:gd name="connsiteX2" fmla="*/ 0 w 2631281"/>
                  <a:gd name="connsiteY2" fmla="*/ 1039019 h 1039019"/>
                  <a:gd name="connsiteX3" fmla="*/ 1181893 w 2631281"/>
                  <a:gd name="connsiteY3" fmla="*/ 1587 h 1039019"/>
                  <a:gd name="connsiteX0" fmla="*/ 1100931 w 2550319"/>
                  <a:gd name="connsiteY0" fmla="*/ 1587 h 910432"/>
                  <a:gd name="connsiteX1" fmla="*/ 2550319 w 2550319"/>
                  <a:gd name="connsiteY1" fmla="*/ 0 h 910432"/>
                  <a:gd name="connsiteX2" fmla="*/ 0 w 2550319"/>
                  <a:gd name="connsiteY2" fmla="*/ 910432 h 910432"/>
                  <a:gd name="connsiteX3" fmla="*/ 1100931 w 2550319"/>
                  <a:gd name="connsiteY3" fmla="*/ 1587 h 910432"/>
                  <a:gd name="connsiteX0" fmla="*/ 1096169 w 2550319"/>
                  <a:gd name="connsiteY0" fmla="*/ 0 h 946945"/>
                  <a:gd name="connsiteX1" fmla="*/ 2550319 w 2550319"/>
                  <a:gd name="connsiteY1" fmla="*/ 36513 h 946945"/>
                  <a:gd name="connsiteX2" fmla="*/ 0 w 2550319"/>
                  <a:gd name="connsiteY2" fmla="*/ 946945 h 946945"/>
                  <a:gd name="connsiteX3" fmla="*/ 1096169 w 2550319"/>
                  <a:gd name="connsiteY3" fmla="*/ 0 h 946945"/>
                  <a:gd name="connsiteX0" fmla="*/ 1096169 w 2364581"/>
                  <a:gd name="connsiteY0" fmla="*/ 0 h 946945"/>
                  <a:gd name="connsiteX1" fmla="*/ 2364581 w 2364581"/>
                  <a:gd name="connsiteY1" fmla="*/ 12701 h 946945"/>
                  <a:gd name="connsiteX2" fmla="*/ 0 w 2364581"/>
                  <a:gd name="connsiteY2" fmla="*/ 946945 h 946945"/>
                  <a:gd name="connsiteX3" fmla="*/ 1096169 w 2364581"/>
                  <a:gd name="connsiteY3" fmla="*/ 0 h 946945"/>
                  <a:gd name="connsiteX0" fmla="*/ 1081882 w 2364581"/>
                  <a:gd name="connsiteY0" fmla="*/ 0 h 937420"/>
                  <a:gd name="connsiteX1" fmla="*/ 2364581 w 2364581"/>
                  <a:gd name="connsiteY1" fmla="*/ 3176 h 937420"/>
                  <a:gd name="connsiteX2" fmla="*/ 0 w 2364581"/>
                  <a:gd name="connsiteY2" fmla="*/ 937420 h 937420"/>
                  <a:gd name="connsiteX3" fmla="*/ 1081882 w 2364581"/>
                  <a:gd name="connsiteY3" fmla="*/ 0 h 937420"/>
                  <a:gd name="connsiteX0" fmla="*/ 1053307 w 2364581"/>
                  <a:gd name="connsiteY0" fmla="*/ 6349 h 934244"/>
                  <a:gd name="connsiteX1" fmla="*/ 2364581 w 2364581"/>
                  <a:gd name="connsiteY1" fmla="*/ 0 h 934244"/>
                  <a:gd name="connsiteX2" fmla="*/ 0 w 2364581"/>
                  <a:gd name="connsiteY2" fmla="*/ 934244 h 934244"/>
                  <a:gd name="connsiteX3" fmla="*/ 1053307 w 2364581"/>
                  <a:gd name="connsiteY3" fmla="*/ 6349 h 934244"/>
                  <a:gd name="connsiteX0" fmla="*/ 1058387 w 2364581"/>
                  <a:gd name="connsiteY0" fmla="*/ 52069 h 934244"/>
                  <a:gd name="connsiteX1" fmla="*/ 2364581 w 2364581"/>
                  <a:gd name="connsiteY1" fmla="*/ 0 h 934244"/>
                  <a:gd name="connsiteX2" fmla="*/ 0 w 2364581"/>
                  <a:gd name="connsiteY2" fmla="*/ 934244 h 934244"/>
                  <a:gd name="connsiteX3" fmla="*/ 1058387 w 2364581"/>
                  <a:gd name="connsiteY3" fmla="*/ 52069 h 934244"/>
                  <a:gd name="connsiteX0" fmla="*/ 1058387 w 2430621"/>
                  <a:gd name="connsiteY0" fmla="*/ 1269 h 883444"/>
                  <a:gd name="connsiteX1" fmla="*/ 2430621 w 2430621"/>
                  <a:gd name="connsiteY1" fmla="*/ 0 h 883444"/>
                  <a:gd name="connsiteX2" fmla="*/ 0 w 2430621"/>
                  <a:gd name="connsiteY2" fmla="*/ 883444 h 883444"/>
                  <a:gd name="connsiteX3" fmla="*/ 1058387 w 2430621"/>
                  <a:gd name="connsiteY3" fmla="*/ 1269 h 883444"/>
                  <a:gd name="connsiteX0" fmla="*/ 1073627 w 2445861"/>
                  <a:gd name="connsiteY0" fmla="*/ 1269 h 878364"/>
                  <a:gd name="connsiteX1" fmla="*/ 2445861 w 2445861"/>
                  <a:gd name="connsiteY1" fmla="*/ 0 h 878364"/>
                  <a:gd name="connsiteX2" fmla="*/ 0 w 2445861"/>
                  <a:gd name="connsiteY2" fmla="*/ 878364 h 878364"/>
                  <a:gd name="connsiteX3" fmla="*/ 1073627 w 2445861"/>
                  <a:gd name="connsiteY3" fmla="*/ 1269 h 878364"/>
                  <a:gd name="connsiteX0" fmla="*/ 1139667 w 2511901"/>
                  <a:gd name="connsiteY0" fmla="*/ 1269 h 715804"/>
                  <a:gd name="connsiteX1" fmla="*/ 2511901 w 2511901"/>
                  <a:gd name="connsiteY1" fmla="*/ 0 h 715804"/>
                  <a:gd name="connsiteX2" fmla="*/ 0 w 2511901"/>
                  <a:gd name="connsiteY2" fmla="*/ 715804 h 715804"/>
                  <a:gd name="connsiteX3" fmla="*/ 1139667 w 2511901"/>
                  <a:gd name="connsiteY3" fmla="*/ 1269 h 715804"/>
                  <a:gd name="connsiteX0" fmla="*/ 1032987 w 2511901"/>
                  <a:gd name="connsiteY0" fmla="*/ 0 h 719615"/>
                  <a:gd name="connsiteX1" fmla="*/ 2511901 w 2511901"/>
                  <a:gd name="connsiteY1" fmla="*/ 3811 h 719615"/>
                  <a:gd name="connsiteX2" fmla="*/ 0 w 2511901"/>
                  <a:gd name="connsiteY2" fmla="*/ 719615 h 719615"/>
                  <a:gd name="connsiteX3" fmla="*/ 1032987 w 2511901"/>
                  <a:gd name="connsiteY3" fmla="*/ 0 h 719615"/>
                  <a:gd name="connsiteX0" fmla="*/ 1032987 w 2329021"/>
                  <a:gd name="connsiteY0" fmla="*/ 6349 h 725964"/>
                  <a:gd name="connsiteX1" fmla="*/ 2329021 w 2329021"/>
                  <a:gd name="connsiteY1" fmla="*/ 0 h 725964"/>
                  <a:gd name="connsiteX2" fmla="*/ 0 w 2329021"/>
                  <a:gd name="connsiteY2" fmla="*/ 725964 h 725964"/>
                  <a:gd name="connsiteX3" fmla="*/ 1032987 w 2329021"/>
                  <a:gd name="connsiteY3" fmla="*/ 6349 h 725964"/>
                  <a:gd name="connsiteX0" fmla="*/ 1032987 w 2339181"/>
                  <a:gd name="connsiteY0" fmla="*/ 0 h 719615"/>
                  <a:gd name="connsiteX1" fmla="*/ 2339181 w 2339181"/>
                  <a:gd name="connsiteY1" fmla="*/ 13971 h 719615"/>
                  <a:gd name="connsiteX2" fmla="*/ 0 w 2339181"/>
                  <a:gd name="connsiteY2" fmla="*/ 719615 h 719615"/>
                  <a:gd name="connsiteX3" fmla="*/ 1032987 w 2339181"/>
                  <a:gd name="connsiteY3" fmla="*/ 0 h 719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9181" h="719615">
                    <a:moveTo>
                      <a:pt x="1032987" y="0"/>
                    </a:moveTo>
                    <a:lnTo>
                      <a:pt x="2339181" y="13971"/>
                    </a:lnTo>
                    <a:lnTo>
                      <a:pt x="0" y="719615"/>
                    </a:lnTo>
                    <a:lnTo>
                      <a:pt x="103298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5997322" y="2354729"/>
                <a:ext cx="1042194" cy="2020763"/>
              </a:xfrm>
              <a:custGeom>
                <a:avLst/>
                <a:gdLst>
                  <a:gd name="connsiteX0" fmla="*/ 676275 w 676275"/>
                  <a:gd name="connsiteY0" fmla="*/ 0 h 2047875"/>
                  <a:gd name="connsiteX1" fmla="*/ 676275 w 676275"/>
                  <a:gd name="connsiteY1" fmla="*/ 1409700 h 2047875"/>
                  <a:gd name="connsiteX2" fmla="*/ 0 w 676275"/>
                  <a:gd name="connsiteY2" fmla="*/ 2047875 h 2047875"/>
                  <a:gd name="connsiteX3" fmla="*/ 676275 w 676275"/>
                  <a:gd name="connsiteY3" fmla="*/ 0 h 2047875"/>
                  <a:gd name="connsiteX0" fmla="*/ 666750 w 666750"/>
                  <a:gd name="connsiteY0" fmla="*/ 0 h 2019659"/>
                  <a:gd name="connsiteX1" fmla="*/ 666750 w 666750"/>
                  <a:gd name="connsiteY1" fmla="*/ 1409700 h 2019659"/>
                  <a:gd name="connsiteX2" fmla="*/ 0 w 666750"/>
                  <a:gd name="connsiteY2" fmla="*/ 2019659 h 2019659"/>
                  <a:gd name="connsiteX3" fmla="*/ 666750 w 666750"/>
                  <a:gd name="connsiteY3" fmla="*/ 0 h 2019659"/>
                  <a:gd name="connsiteX0" fmla="*/ 650082 w 650082"/>
                  <a:gd name="connsiteY0" fmla="*/ 0 h 2024362"/>
                  <a:gd name="connsiteX1" fmla="*/ 650082 w 650082"/>
                  <a:gd name="connsiteY1" fmla="*/ 1409700 h 2024362"/>
                  <a:gd name="connsiteX2" fmla="*/ 0 w 650082"/>
                  <a:gd name="connsiteY2" fmla="*/ 2024362 h 2024362"/>
                  <a:gd name="connsiteX3" fmla="*/ 650082 w 650082"/>
                  <a:gd name="connsiteY3" fmla="*/ 0 h 2024362"/>
                  <a:gd name="connsiteX0" fmla="*/ 1188244 w 1188244"/>
                  <a:gd name="connsiteY0" fmla="*/ 0 h 2435843"/>
                  <a:gd name="connsiteX1" fmla="*/ 1188244 w 1188244"/>
                  <a:gd name="connsiteY1" fmla="*/ 1409700 h 2435843"/>
                  <a:gd name="connsiteX2" fmla="*/ 0 w 1188244"/>
                  <a:gd name="connsiteY2" fmla="*/ 2435843 h 2435843"/>
                  <a:gd name="connsiteX3" fmla="*/ 1188244 w 1188244"/>
                  <a:gd name="connsiteY3" fmla="*/ 0 h 2435843"/>
                  <a:gd name="connsiteX0" fmla="*/ 1188244 w 1197769"/>
                  <a:gd name="connsiteY0" fmla="*/ 0 h 2435843"/>
                  <a:gd name="connsiteX1" fmla="*/ 1197769 w 1197769"/>
                  <a:gd name="connsiteY1" fmla="*/ 1412052 h 2435843"/>
                  <a:gd name="connsiteX2" fmla="*/ 0 w 1197769"/>
                  <a:gd name="connsiteY2" fmla="*/ 2435843 h 2435843"/>
                  <a:gd name="connsiteX3" fmla="*/ 1188244 w 1197769"/>
                  <a:gd name="connsiteY3" fmla="*/ 0 h 2435843"/>
                  <a:gd name="connsiteX0" fmla="*/ 1159669 w 1197769"/>
                  <a:gd name="connsiteY0" fmla="*/ 0 h 2308871"/>
                  <a:gd name="connsiteX1" fmla="*/ 1197769 w 1197769"/>
                  <a:gd name="connsiteY1" fmla="*/ 1285080 h 2308871"/>
                  <a:gd name="connsiteX2" fmla="*/ 0 w 1197769"/>
                  <a:gd name="connsiteY2" fmla="*/ 2308871 h 2308871"/>
                  <a:gd name="connsiteX3" fmla="*/ 1159669 w 1197769"/>
                  <a:gd name="connsiteY3" fmla="*/ 0 h 2308871"/>
                  <a:gd name="connsiteX0" fmla="*/ 1159669 w 1159669"/>
                  <a:gd name="connsiteY0" fmla="*/ 0 h 2308871"/>
                  <a:gd name="connsiteX1" fmla="*/ 1159669 w 1159669"/>
                  <a:gd name="connsiteY1" fmla="*/ 1261568 h 2308871"/>
                  <a:gd name="connsiteX2" fmla="*/ 0 w 1159669"/>
                  <a:gd name="connsiteY2" fmla="*/ 2308871 h 2308871"/>
                  <a:gd name="connsiteX3" fmla="*/ 1159669 w 1159669"/>
                  <a:gd name="connsiteY3" fmla="*/ 0 h 2308871"/>
                  <a:gd name="connsiteX0" fmla="*/ 1092994 w 1092994"/>
                  <a:gd name="connsiteY0" fmla="*/ 0 h 2181900"/>
                  <a:gd name="connsiteX1" fmla="*/ 1092994 w 1092994"/>
                  <a:gd name="connsiteY1" fmla="*/ 1261568 h 2181900"/>
                  <a:gd name="connsiteX2" fmla="*/ 0 w 1092994"/>
                  <a:gd name="connsiteY2" fmla="*/ 2181900 h 2181900"/>
                  <a:gd name="connsiteX3" fmla="*/ 1092994 w 1092994"/>
                  <a:gd name="connsiteY3" fmla="*/ 0 h 2181900"/>
                  <a:gd name="connsiteX0" fmla="*/ 1092994 w 1092994"/>
                  <a:gd name="connsiteY0" fmla="*/ 0 h 2196008"/>
                  <a:gd name="connsiteX1" fmla="*/ 1092994 w 1092994"/>
                  <a:gd name="connsiteY1" fmla="*/ 1261568 h 2196008"/>
                  <a:gd name="connsiteX2" fmla="*/ 0 w 1092994"/>
                  <a:gd name="connsiteY2" fmla="*/ 2196008 h 2196008"/>
                  <a:gd name="connsiteX3" fmla="*/ 1092994 w 1092994"/>
                  <a:gd name="connsiteY3" fmla="*/ 0 h 2196008"/>
                  <a:gd name="connsiteX0" fmla="*/ 1077754 w 1092994"/>
                  <a:gd name="connsiteY0" fmla="*/ 0 h 2211056"/>
                  <a:gd name="connsiteX1" fmla="*/ 1092994 w 1092994"/>
                  <a:gd name="connsiteY1" fmla="*/ 1276616 h 2211056"/>
                  <a:gd name="connsiteX2" fmla="*/ 0 w 1092994"/>
                  <a:gd name="connsiteY2" fmla="*/ 2211056 h 2211056"/>
                  <a:gd name="connsiteX3" fmla="*/ 1077754 w 1092994"/>
                  <a:gd name="connsiteY3" fmla="*/ 0 h 2211056"/>
                  <a:gd name="connsiteX0" fmla="*/ 1077754 w 1098074"/>
                  <a:gd name="connsiteY0" fmla="*/ 0 h 2211056"/>
                  <a:gd name="connsiteX1" fmla="*/ 1098074 w 1098074"/>
                  <a:gd name="connsiteY1" fmla="*/ 1321762 h 2211056"/>
                  <a:gd name="connsiteX2" fmla="*/ 0 w 1098074"/>
                  <a:gd name="connsiteY2" fmla="*/ 2211056 h 2211056"/>
                  <a:gd name="connsiteX3" fmla="*/ 1077754 w 1098074"/>
                  <a:gd name="connsiteY3" fmla="*/ 0 h 2211056"/>
                  <a:gd name="connsiteX0" fmla="*/ 803434 w 1098074"/>
                  <a:gd name="connsiteY0" fmla="*/ 0 h 2020443"/>
                  <a:gd name="connsiteX1" fmla="*/ 1098074 w 1098074"/>
                  <a:gd name="connsiteY1" fmla="*/ 1131149 h 2020443"/>
                  <a:gd name="connsiteX2" fmla="*/ 0 w 1098074"/>
                  <a:gd name="connsiteY2" fmla="*/ 2020443 h 2020443"/>
                  <a:gd name="connsiteX3" fmla="*/ 803434 w 1098074"/>
                  <a:gd name="connsiteY3" fmla="*/ 0 h 2020443"/>
                  <a:gd name="connsiteX0" fmla="*/ 1072674 w 1098074"/>
                  <a:gd name="connsiteY0" fmla="*/ 0 h 2211057"/>
                  <a:gd name="connsiteX1" fmla="*/ 1098074 w 1098074"/>
                  <a:gd name="connsiteY1" fmla="*/ 1321763 h 2211057"/>
                  <a:gd name="connsiteX2" fmla="*/ 0 w 1098074"/>
                  <a:gd name="connsiteY2" fmla="*/ 2211057 h 2211057"/>
                  <a:gd name="connsiteX3" fmla="*/ 1072674 w 1098074"/>
                  <a:gd name="connsiteY3" fmla="*/ 0 h 2211057"/>
                  <a:gd name="connsiteX0" fmla="*/ 1072674 w 1077754"/>
                  <a:gd name="connsiteY0" fmla="*/ 0 h 2211057"/>
                  <a:gd name="connsiteX1" fmla="*/ 1077754 w 1077754"/>
                  <a:gd name="connsiteY1" fmla="*/ 1321763 h 2211057"/>
                  <a:gd name="connsiteX2" fmla="*/ 0 w 1077754"/>
                  <a:gd name="connsiteY2" fmla="*/ 2211057 h 2211057"/>
                  <a:gd name="connsiteX3" fmla="*/ 1072674 w 1077754"/>
                  <a:gd name="connsiteY3" fmla="*/ 0 h 2211057"/>
                  <a:gd name="connsiteX0" fmla="*/ 1143794 w 1148874"/>
                  <a:gd name="connsiteY0" fmla="*/ 0 h 2045524"/>
                  <a:gd name="connsiteX1" fmla="*/ 1148874 w 1148874"/>
                  <a:gd name="connsiteY1" fmla="*/ 1321763 h 2045524"/>
                  <a:gd name="connsiteX2" fmla="*/ 0 w 1148874"/>
                  <a:gd name="connsiteY2" fmla="*/ 2045524 h 2045524"/>
                  <a:gd name="connsiteX3" fmla="*/ 1143794 w 1148874"/>
                  <a:gd name="connsiteY3" fmla="*/ 0 h 2045524"/>
                  <a:gd name="connsiteX0" fmla="*/ 1143794 w 1143814"/>
                  <a:gd name="connsiteY0" fmla="*/ 0 h 2045524"/>
                  <a:gd name="connsiteX1" fmla="*/ 1042194 w 1143814"/>
                  <a:gd name="connsiteY1" fmla="*/ 1321763 h 2045524"/>
                  <a:gd name="connsiteX2" fmla="*/ 0 w 1143814"/>
                  <a:gd name="connsiteY2" fmla="*/ 2045524 h 2045524"/>
                  <a:gd name="connsiteX3" fmla="*/ 1143794 w 1143814"/>
                  <a:gd name="connsiteY3" fmla="*/ 0 h 2045524"/>
                  <a:gd name="connsiteX0" fmla="*/ 1042194 w 1042682"/>
                  <a:gd name="connsiteY0" fmla="*/ 0 h 1990346"/>
                  <a:gd name="connsiteX1" fmla="*/ 1042194 w 1042682"/>
                  <a:gd name="connsiteY1" fmla="*/ 1266585 h 1990346"/>
                  <a:gd name="connsiteX2" fmla="*/ 0 w 1042682"/>
                  <a:gd name="connsiteY2" fmla="*/ 1990346 h 1990346"/>
                  <a:gd name="connsiteX3" fmla="*/ 1042194 w 1042682"/>
                  <a:gd name="connsiteY3" fmla="*/ 0 h 1990346"/>
                  <a:gd name="connsiteX0" fmla="*/ 1032034 w 1042194"/>
                  <a:gd name="connsiteY0" fmla="*/ 0 h 1995362"/>
                  <a:gd name="connsiteX1" fmla="*/ 1042194 w 1042194"/>
                  <a:gd name="connsiteY1" fmla="*/ 1271601 h 1995362"/>
                  <a:gd name="connsiteX2" fmla="*/ 0 w 1042194"/>
                  <a:gd name="connsiteY2" fmla="*/ 1995362 h 1995362"/>
                  <a:gd name="connsiteX3" fmla="*/ 1032034 w 1042194"/>
                  <a:gd name="connsiteY3" fmla="*/ 0 h 199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2194" h="1995362">
                    <a:moveTo>
                      <a:pt x="1032034" y="0"/>
                    </a:moveTo>
                    <a:cubicBezTo>
                      <a:pt x="1033727" y="440588"/>
                      <a:pt x="1040501" y="831013"/>
                      <a:pt x="1042194" y="1271601"/>
                    </a:cubicBezTo>
                    <a:lnTo>
                      <a:pt x="0" y="1995362"/>
                    </a:lnTo>
                    <a:lnTo>
                      <a:pt x="103203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r="45139" b="74592"/>
          <a:stretch/>
        </p:blipFill>
        <p:spPr>
          <a:xfrm>
            <a:off x="5490174" y="6209927"/>
            <a:ext cx="3762346" cy="64807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AFBF3"/>
              </a:clrFrom>
              <a:clrTo>
                <a:srgbClr val="FAFBF3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8" b="74592"/>
          <a:stretch/>
        </p:blipFill>
        <p:spPr>
          <a:xfrm>
            <a:off x="-468560" y="6237021"/>
            <a:ext cx="6858000" cy="64807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43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과정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4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173892" y="2707187"/>
            <a:ext cx="514772" cy="385552"/>
            <a:chOff x="7173892" y="2870103"/>
            <a:chExt cx="514772" cy="385552"/>
          </a:xfrm>
        </p:grpSpPr>
        <p:cxnSp>
          <p:nvCxnSpPr>
            <p:cNvPr id="21" name="직선 화살표 연결선 20"/>
            <p:cNvCxnSpPr/>
            <p:nvPr/>
          </p:nvCxnSpPr>
          <p:spPr>
            <a:xfrm flipV="1">
              <a:off x="7177340" y="2940241"/>
              <a:ext cx="511324" cy="31541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 rot="19576335">
              <a:off x="7173892" y="2870103"/>
              <a:ext cx="42832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kern="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50m</a:t>
              </a:r>
              <a:endParaRPr lang="ko-KR" altLang="en-US" sz="15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sp>
        <p:nvSpPr>
          <p:cNvPr id="28" name="직사각형 27"/>
          <p:cNvSpPr>
            <a:spLocks/>
          </p:cNvSpPr>
          <p:nvPr/>
        </p:nvSpPr>
        <p:spPr>
          <a:xfrm>
            <a:off x="5990818" y="908549"/>
            <a:ext cx="275857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운행 기록 데이터 </a:t>
            </a:r>
            <a:r>
              <a:rPr lang="en-US" altLang="ko-KR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(DTG)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5" name="그룹 44"/>
          <p:cNvGrpSpPr>
            <a:grpSpLocks noChangeAspect="1"/>
          </p:cNvGrpSpPr>
          <p:nvPr/>
        </p:nvGrpSpPr>
        <p:grpSpPr>
          <a:xfrm>
            <a:off x="4462775" y="3645024"/>
            <a:ext cx="240979" cy="209612"/>
            <a:chOff x="4692746" y="3958042"/>
            <a:chExt cx="1033266" cy="898771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277426" y="3958042"/>
              <a:ext cx="448586" cy="448585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47" name="직선 연결선 46"/>
            <p:cNvCxnSpPr/>
            <p:nvPr/>
          </p:nvCxnSpPr>
          <p:spPr>
            <a:xfrm flipH="1">
              <a:off x="5278292" y="4410360"/>
              <a:ext cx="446454" cy="446453"/>
            </a:xfrm>
            <a:prstGeom prst="line">
              <a:avLst/>
            </a:prstGeom>
            <a:noFill/>
            <a:ln w="28575" cap="sq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  <p:cxnSp>
          <p:nvCxnSpPr>
            <p:cNvPr id="48" name="직선 연결선 47"/>
            <p:cNvCxnSpPr/>
            <p:nvPr/>
          </p:nvCxnSpPr>
          <p:spPr>
            <a:xfrm rot="10800000">
              <a:off x="4692746" y="4408367"/>
              <a:ext cx="1024952" cy="0"/>
            </a:xfrm>
            <a:prstGeom prst="line">
              <a:avLst/>
            </a:prstGeom>
            <a:noFill/>
            <a:ln w="28575" cap="flat" cmpd="sng" algn="ctr">
              <a:solidFill>
                <a:srgbClr val="464646">
                  <a:lumMod val="90000"/>
                  <a:lumOff val="10000"/>
                </a:srgbClr>
              </a:solidFill>
              <a:prstDash val="solid"/>
            </a:ln>
            <a:effectLst/>
          </p:spPr>
        </p:cxnSp>
      </p:grpSp>
      <p:sp>
        <p:nvSpPr>
          <p:cNvPr id="49" name="TextBox 48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30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FE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EC425"/>
              </a:solidFill>
            </a:endParaRPr>
          </a:p>
        </p:txBody>
      </p:sp>
      <p:sp>
        <p:nvSpPr>
          <p:cNvPr id="46" name="제목 5"/>
          <p:cNvSpPr txBox="1">
            <a:spLocks/>
          </p:cNvSpPr>
          <p:nvPr/>
        </p:nvSpPr>
        <p:spPr>
          <a:xfrm>
            <a:off x="357956" y="534422"/>
            <a:ext cx="8390508" cy="6099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7" name="Picture 8" descr="C:\Users\LX\Desktop\wwqww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 bwMode="auto">
          <a:xfrm>
            <a:off x="323529" y="351222"/>
            <a:ext cx="908506" cy="9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22939" y="1426574"/>
            <a:ext cx="8282357" cy="2650498"/>
            <a:chOff x="322939" y="1426574"/>
            <a:chExt cx="8282357" cy="26504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8" t="52210" r="5438" b="5888"/>
            <a:stretch/>
          </p:blipFill>
          <p:spPr>
            <a:xfrm>
              <a:off x="684416" y="1772816"/>
              <a:ext cx="7920880" cy="230425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65928" y="1426574"/>
              <a:ext cx="2884124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lnSpc>
                  <a:spcPct val="120000"/>
                </a:lnSpc>
                <a:defRPr/>
              </a:pPr>
              <a:r>
                <a:rPr lang="ko-KR" altLang="en-US" b="1" kern="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구역별 속도 분포 및 평균 비교</a:t>
              </a:r>
              <a:endParaRPr lang="en-US" altLang="ko-KR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2939" y="1458322"/>
              <a:ext cx="380247" cy="361235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331580" y="4154749"/>
            <a:ext cx="7913676" cy="2658627"/>
            <a:chOff x="331580" y="4154749"/>
            <a:chExt cx="7913676" cy="265862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3" t="9407" r="9050" b="47381"/>
            <a:stretch/>
          </p:blipFill>
          <p:spPr>
            <a:xfrm>
              <a:off x="684416" y="4437112"/>
              <a:ext cx="7560840" cy="237626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65928" y="4154749"/>
              <a:ext cx="2119491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0">
                <a:lnSpc>
                  <a:spcPct val="120000"/>
                </a:lnSpc>
                <a:defRPr/>
              </a:pPr>
              <a:r>
                <a:rPr lang="ko-KR" altLang="en-US" b="1" kern="0" spc="-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구역별 표준편차 비교</a:t>
              </a:r>
              <a:endParaRPr lang="en-US" altLang="ko-KR" b="1" kern="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1580" y="4186498"/>
              <a:ext cx="380247" cy="36123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9</a:t>
            </a:r>
            <a:r>
              <a:rPr lang="en-US" altLang="ko-KR" sz="8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13</a:t>
            </a:r>
            <a:endParaRPr lang="en-US" altLang="ko-KR" sz="800" spc="-3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9" y="1425165"/>
            <a:ext cx="8209501" cy="5388211"/>
          </a:xfrm>
          <a:prstGeom prst="rect">
            <a:avLst/>
          </a:prstGeom>
        </p:spPr>
      </p:pic>
      <p:sp>
        <p:nvSpPr>
          <p:cNvPr id="17" name="직사각형 16"/>
          <p:cNvSpPr>
            <a:spLocks/>
          </p:cNvSpPr>
          <p:nvPr/>
        </p:nvSpPr>
        <p:spPr>
          <a:xfrm>
            <a:off x="5990818" y="908549"/>
            <a:ext cx="275857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운행 기록 데이터 </a:t>
            </a:r>
            <a:r>
              <a:rPr lang="en-US" altLang="ko-KR" sz="1400" b="1" kern="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(DTG)</a:t>
            </a:r>
            <a:endParaRPr lang="ko-KR" altLang="en-US" sz="1400" b="1" kern="0" spc="-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6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595959"/>
      </a:folHlink>
    </a:clrScheme>
    <a:fontScheme name="나눔명조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4003</TotalTime>
  <Words>1069</Words>
  <Application>Microsoft Office PowerPoint</Application>
  <PresentationFormat>화면 슬라이드 쇼(4:3)</PresentationFormat>
  <Paragraphs>256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굴림</vt:lpstr>
      <vt:lpstr>Arial</vt:lpstr>
      <vt:lpstr>나눔명조</vt:lpstr>
      <vt:lpstr>나눔스퀘어라운드 ExtraBold</vt:lpstr>
      <vt:lpstr>나눔손글씨 펜</vt:lpstr>
      <vt:lpstr>나눔스퀘어 Bold</vt:lpstr>
      <vt:lpstr>나눔스퀘어 ExtraBold</vt:lpstr>
      <vt:lpstr>맑은 고딕</vt:lpstr>
      <vt:lpstr>나눔스퀘어라운드 Bold</vt:lpstr>
      <vt:lpstr>Wingdings</vt:lpstr>
      <vt:lpstr>나눔고딕</vt:lpstr>
      <vt:lpstr>Office 테마</vt:lpstr>
      <vt:lpstr>운행기록자료(DTG) 분석을 통한 어린이 보호구역 안전환경 개선</vt:lpstr>
      <vt:lpstr>           제 안  배 경</vt:lpstr>
      <vt:lpstr>           관련 문헌 검토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 사 합 니 다 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 나눔명조R, 40pt</dc:title>
  <dc:creator>네이버 한글캠페인</dc:creator>
  <cp:lastModifiedBy>Kim Byoungwoo</cp:lastModifiedBy>
  <cp:revision>156</cp:revision>
  <dcterms:created xsi:type="dcterms:W3CDTF">2011-08-23T09:33:59Z</dcterms:created>
  <dcterms:modified xsi:type="dcterms:W3CDTF">2018-06-08T02:07:56Z</dcterms:modified>
</cp:coreProperties>
</file>